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69" r:id="rId5"/>
    <p:sldId id="270" r:id="rId6"/>
    <p:sldId id="272" r:id="rId7"/>
    <p:sldId id="271" r:id="rId8"/>
    <p:sldId id="273" r:id="rId9"/>
    <p:sldId id="274" r:id="rId10"/>
    <p:sldId id="275" r:id="rId1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an Houlbrooke" initials="BH" lastIdx="3" clrIdx="0">
    <p:extLst>
      <p:ext uri="{19B8F6BF-5375-455C-9EA6-DF929625EA0E}">
        <p15:presenceInfo xmlns:p15="http://schemas.microsoft.com/office/powerpoint/2012/main" userId="S::bevan.houlbrooke@ckl.co.nz::e4df969f-7390-40a2-a834-f963f28694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8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2458-D074-4386-B13B-9F60BDBA73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9D65B5FD-D795-4190-AD19-B6FB7D4F6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D5AE845-E039-4EEC-AA07-C8FEA6921923}"/>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5" name="Footer Placeholder 4">
            <a:extLst>
              <a:ext uri="{FF2B5EF4-FFF2-40B4-BE49-F238E27FC236}">
                <a16:creationId xmlns:a16="http://schemas.microsoft.com/office/drawing/2014/main" id="{7E69DBA7-72C5-4ECF-BB8F-33B7D448524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D97F4A9-18DA-4561-BAB6-28A5AFA0A25D}"/>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422653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34D6-39C9-495C-A6B6-73FD0123D94D}"/>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FAFE289-4F07-48FA-B049-6031DF3745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84D9496-F0D9-4EA4-9160-4BBC0A02F142}"/>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5" name="Footer Placeholder 4">
            <a:extLst>
              <a:ext uri="{FF2B5EF4-FFF2-40B4-BE49-F238E27FC236}">
                <a16:creationId xmlns:a16="http://schemas.microsoft.com/office/drawing/2014/main" id="{F0C9E821-5ECF-459A-A2B1-E94B5F71D5B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F9923DD-351B-42F8-9412-A4FE7E6C6C82}"/>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327104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25806-020C-42CD-8D29-88D9979145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A589936-AF97-4B08-B2FD-6BA57381EC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03C9727-4E19-40BF-9F6F-F50D51A3AECC}"/>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5" name="Footer Placeholder 4">
            <a:extLst>
              <a:ext uri="{FF2B5EF4-FFF2-40B4-BE49-F238E27FC236}">
                <a16:creationId xmlns:a16="http://schemas.microsoft.com/office/drawing/2014/main" id="{8468E119-38F6-4389-80A7-694DC8A056D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4A5BF70-BEF6-4B4B-806E-654783F10F51}"/>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17416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9DB4-6FBF-46A4-8DC1-944F9055302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99D28B3-1E38-405D-A2EF-7C8D8BE56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99385AB-5B2C-4082-BC5C-4189884F4EEB}"/>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5" name="Footer Placeholder 4">
            <a:extLst>
              <a:ext uri="{FF2B5EF4-FFF2-40B4-BE49-F238E27FC236}">
                <a16:creationId xmlns:a16="http://schemas.microsoft.com/office/drawing/2014/main" id="{2DD33F81-F29B-472D-884B-8ED73364704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0FD2870-6A49-4B75-BBCB-E5A99ABF85F4}"/>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292675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E8F8-AD8B-4448-AF4E-623CD5B4C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6D96E70-4281-4F28-A431-F2711FED4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6ABCE0-D2E2-447B-A8FE-B39AE60886BE}"/>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5" name="Footer Placeholder 4">
            <a:extLst>
              <a:ext uri="{FF2B5EF4-FFF2-40B4-BE49-F238E27FC236}">
                <a16:creationId xmlns:a16="http://schemas.microsoft.com/office/drawing/2014/main" id="{EDE9ABA5-AC86-485E-956A-0D7955E5F5D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A84D7D2-6EDC-49F2-BA01-54A2B159E151}"/>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410612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6DC0-E515-49B0-A8C2-26AA9663BBD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8668CD9-F01E-47A0-AFAD-C426E2740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AC69AAD-B614-4D71-BEA4-9EC5AA0DC1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BA967757-99D6-495F-86BC-AB1545FDDD80}"/>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6" name="Footer Placeholder 5">
            <a:extLst>
              <a:ext uri="{FF2B5EF4-FFF2-40B4-BE49-F238E27FC236}">
                <a16:creationId xmlns:a16="http://schemas.microsoft.com/office/drawing/2014/main" id="{6C52904D-13B1-4872-9A11-D92EDC16D0C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A614CFA-2241-48E4-8796-1517A3AF63C6}"/>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417281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C0BB-A167-4C06-BE83-9252BD8F2E47}"/>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AEF0278-2732-45C1-A155-F77E070B96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4BB9AB-6C46-4698-9BD0-60AAF962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8D881D7-677B-4212-8F51-0E5AE2C49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69EA87-8026-4585-9A9F-5108F9CCA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9180920E-E8D6-4899-A5E6-46FEDD8BB9C0}"/>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8" name="Footer Placeholder 7">
            <a:extLst>
              <a:ext uri="{FF2B5EF4-FFF2-40B4-BE49-F238E27FC236}">
                <a16:creationId xmlns:a16="http://schemas.microsoft.com/office/drawing/2014/main" id="{3F5C35E9-7A34-439D-B57F-BE9870AC3A9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ACFE8052-9D32-4ABC-A2C3-C4CDAA947500}"/>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194519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EDF0-6A89-4C47-8974-2F2F67421CC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045EC34-9D99-4F3C-8232-B6651B6362D6}"/>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4" name="Footer Placeholder 3">
            <a:extLst>
              <a:ext uri="{FF2B5EF4-FFF2-40B4-BE49-F238E27FC236}">
                <a16:creationId xmlns:a16="http://schemas.microsoft.com/office/drawing/2014/main" id="{3E18C0AC-1A42-464F-B4C0-21379593727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C05AD7C-82DD-4811-9080-60CF288ABD0F}"/>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63353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7610-6304-43B2-A72E-5F205320CB2B}"/>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3" name="Footer Placeholder 2">
            <a:extLst>
              <a:ext uri="{FF2B5EF4-FFF2-40B4-BE49-F238E27FC236}">
                <a16:creationId xmlns:a16="http://schemas.microsoft.com/office/drawing/2014/main" id="{5C7240ED-CC37-414A-BD38-AE2BF8AABA81}"/>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DA7A0B49-9234-47BB-9718-6D1787F5B079}"/>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85200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4B83-0CF3-47F6-99BF-A71A7DB1B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2E122F5-A7CE-4112-8356-0EF55D1F08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F605CE0-FB29-4219-AD18-2630A862F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0B7A5-ADD3-4884-8E18-2944F1FDAF04}"/>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6" name="Footer Placeholder 5">
            <a:extLst>
              <a:ext uri="{FF2B5EF4-FFF2-40B4-BE49-F238E27FC236}">
                <a16:creationId xmlns:a16="http://schemas.microsoft.com/office/drawing/2014/main" id="{87858650-7AFC-4EFC-A16F-214BBE185A3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CE2E636-7E90-419D-8105-B75E681F0A1E}"/>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35540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9792-F331-42E7-8EC9-8D4FCFCDC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D3F8E35-D4A3-4178-BA4D-2660A6513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566F3F6E-C441-41CF-9B0F-651FF5275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2031C-EC87-4CB6-A401-ADC7FA35EB6E}"/>
              </a:ext>
            </a:extLst>
          </p:cNvPr>
          <p:cNvSpPr>
            <a:spLocks noGrp="1"/>
          </p:cNvSpPr>
          <p:nvPr>
            <p:ph type="dt" sz="half" idx="10"/>
          </p:nvPr>
        </p:nvSpPr>
        <p:spPr/>
        <p:txBody>
          <a:bodyPr/>
          <a:lstStyle/>
          <a:p>
            <a:fld id="{07494293-7363-4447-ABB5-4FBF7360F170}" type="datetimeFigureOut">
              <a:rPr lang="en-NZ" smtClean="0"/>
              <a:t>3/03/2021</a:t>
            </a:fld>
            <a:endParaRPr lang="en-NZ"/>
          </a:p>
        </p:txBody>
      </p:sp>
      <p:sp>
        <p:nvSpPr>
          <p:cNvPr id="6" name="Footer Placeholder 5">
            <a:extLst>
              <a:ext uri="{FF2B5EF4-FFF2-40B4-BE49-F238E27FC236}">
                <a16:creationId xmlns:a16="http://schemas.microsoft.com/office/drawing/2014/main" id="{822DF8E3-B579-43AC-812D-230F4F8D50D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40C9985-7070-4A9C-BD5F-C7C47F3EEC81}"/>
              </a:ext>
            </a:extLst>
          </p:cNvPr>
          <p:cNvSpPr>
            <a:spLocks noGrp="1"/>
          </p:cNvSpPr>
          <p:nvPr>
            <p:ph type="sldNum" sz="quarter" idx="12"/>
          </p:nvPr>
        </p:nvSpPr>
        <p:spPr/>
        <p:txBody>
          <a:bodyPr/>
          <a:lstStyle/>
          <a:p>
            <a:fld id="{21DA2E95-C212-4496-930C-FC20AD04B3EC}" type="slidenum">
              <a:rPr lang="en-NZ" smtClean="0"/>
              <a:t>‹#›</a:t>
            </a:fld>
            <a:endParaRPr lang="en-NZ"/>
          </a:p>
        </p:txBody>
      </p:sp>
    </p:spTree>
    <p:extLst>
      <p:ext uri="{BB962C8B-B14F-4D97-AF65-F5344CB8AC3E}">
        <p14:creationId xmlns:p14="http://schemas.microsoft.com/office/powerpoint/2010/main" val="32453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05A88-04A2-4586-A89C-39E2A13F75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ABD9913-4CDF-4BB5-960D-DE1AE41ED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D26DCE1-39C5-4F57-BC3A-21C4BB90F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94293-7363-4447-ABB5-4FBF7360F170}" type="datetimeFigureOut">
              <a:rPr lang="en-NZ" smtClean="0"/>
              <a:t>3/03/2021</a:t>
            </a:fld>
            <a:endParaRPr lang="en-NZ"/>
          </a:p>
        </p:txBody>
      </p:sp>
      <p:sp>
        <p:nvSpPr>
          <p:cNvPr id="5" name="Footer Placeholder 4">
            <a:extLst>
              <a:ext uri="{FF2B5EF4-FFF2-40B4-BE49-F238E27FC236}">
                <a16:creationId xmlns:a16="http://schemas.microsoft.com/office/drawing/2014/main" id="{4FA8D748-AE13-45E7-B09B-876B82146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AB8772F-DEF9-4ECA-B818-C0017B01E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A2E95-C212-4496-930C-FC20AD04B3EC}" type="slidenum">
              <a:rPr lang="en-NZ" smtClean="0"/>
              <a:t>‹#›</a:t>
            </a:fld>
            <a:endParaRPr lang="en-NZ"/>
          </a:p>
        </p:txBody>
      </p:sp>
    </p:spTree>
    <p:extLst>
      <p:ext uri="{BB962C8B-B14F-4D97-AF65-F5344CB8AC3E}">
        <p14:creationId xmlns:p14="http://schemas.microsoft.com/office/powerpoint/2010/main" val="98106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uff.co.nz/waikato-times/news/116213140/matamata-residents-driven-insane-by-arrival-of-hamilton-and-auckland-plane-circui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e Kowhai Airfield">
            <a:extLst>
              <a:ext uri="{FF2B5EF4-FFF2-40B4-BE49-F238E27FC236}">
                <a16:creationId xmlns:a16="http://schemas.microsoft.com/office/drawing/2014/main" id="{40A7DBAA-9160-4254-94BF-CE1E8129A6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9" t="4776" r="3368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524933-E1F6-4A34-B835-9AB5A0ECB0FB}"/>
              </a:ext>
            </a:extLst>
          </p:cNvPr>
          <p:cNvSpPr>
            <a:spLocks noGrp="1"/>
          </p:cNvSpPr>
          <p:nvPr>
            <p:ph type="ctrTitle"/>
          </p:nvPr>
        </p:nvSpPr>
        <p:spPr>
          <a:xfrm>
            <a:off x="477981" y="1122363"/>
            <a:ext cx="4706862" cy="3204134"/>
          </a:xfrm>
        </p:spPr>
        <p:txBody>
          <a:bodyPr vert="horz" lIns="91440" tIns="45720" rIns="91440" bIns="45720" rtlCol="0" anchor="b">
            <a:normAutofit/>
          </a:bodyPr>
          <a:lstStyle/>
          <a:p>
            <a:pPr algn="l"/>
            <a:r>
              <a:rPr lang="en-US" sz="4800" b="1" kern="1200" dirty="0">
                <a:latin typeface="+mj-lt"/>
                <a:ea typeface="+mj-ea"/>
                <a:cs typeface="+mj-cs"/>
              </a:rPr>
              <a:t>Greig Metcalfe</a:t>
            </a:r>
            <a:br>
              <a:rPr lang="en-US" sz="4800" b="1" kern="1200" dirty="0">
                <a:latin typeface="+mj-lt"/>
                <a:ea typeface="+mj-ea"/>
                <a:cs typeface="+mj-cs"/>
              </a:rPr>
            </a:br>
            <a:r>
              <a:rPr lang="en-US" sz="4800" b="1" kern="1200" dirty="0">
                <a:latin typeface="+mj-lt"/>
                <a:ea typeface="+mj-ea"/>
                <a:cs typeface="+mj-cs"/>
              </a:rPr>
              <a:t>Hearing 17</a:t>
            </a:r>
            <a:br>
              <a:rPr lang="en-US" sz="4800" b="1" kern="1200" dirty="0">
                <a:latin typeface="+mj-lt"/>
                <a:ea typeface="+mj-ea"/>
                <a:cs typeface="+mj-cs"/>
              </a:rPr>
            </a:br>
            <a:r>
              <a:rPr lang="en-US" sz="4800" b="1" kern="1200" dirty="0">
                <a:latin typeface="+mj-lt"/>
                <a:ea typeface="+mj-ea"/>
                <a:cs typeface="+mj-cs"/>
              </a:rPr>
              <a:t>Te Kowhai Airpark</a:t>
            </a:r>
          </a:p>
        </p:txBody>
      </p:sp>
      <p:sp>
        <p:nvSpPr>
          <p:cNvPr id="3" name="Subtitle 2">
            <a:extLst>
              <a:ext uri="{FF2B5EF4-FFF2-40B4-BE49-F238E27FC236}">
                <a16:creationId xmlns:a16="http://schemas.microsoft.com/office/drawing/2014/main" id="{E5B11224-75FA-446F-BB21-191717CC8926}"/>
              </a:ext>
            </a:extLst>
          </p:cNvPr>
          <p:cNvSpPr>
            <a:spLocks noGrp="1"/>
          </p:cNvSpPr>
          <p:nvPr>
            <p:ph type="subTitle" idx="1"/>
          </p:nvPr>
        </p:nvSpPr>
        <p:spPr>
          <a:xfrm>
            <a:off x="477981" y="4872922"/>
            <a:ext cx="2946155" cy="1208141"/>
          </a:xfrm>
        </p:spPr>
        <p:txBody>
          <a:bodyPr vert="horz" lIns="91440" tIns="45720" rIns="91440" bIns="45720" rtlCol="0">
            <a:normAutofit/>
          </a:bodyPr>
          <a:lstStyle/>
          <a:p>
            <a:pPr algn="l"/>
            <a:r>
              <a:rPr lang="en-US" sz="2000" dirty="0"/>
              <a:t>Evidence Highlights by Bevan Houlbrooke</a:t>
            </a:r>
          </a:p>
          <a:p>
            <a:pPr indent="-228600" algn="l">
              <a:buFont typeface="Arial" panose="020B0604020202020204" pitchFamily="34" charset="0"/>
              <a:buChar char="•"/>
            </a:pPr>
            <a:endParaRPr lang="en-US" sz="2000"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5424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F36437-C7E6-4F94-89EE-94AEEBBF4D2E}"/>
              </a:ext>
            </a:extLst>
          </p:cNvPr>
          <p:cNvSpPr>
            <a:spLocks noGrp="1"/>
          </p:cNvSpPr>
          <p:nvPr>
            <p:ph type="title"/>
          </p:nvPr>
        </p:nvSpPr>
        <p:spPr>
          <a:xfrm>
            <a:off x="1115568" y="548640"/>
            <a:ext cx="10168128" cy="1179576"/>
          </a:xfrm>
        </p:spPr>
        <p:txBody>
          <a:bodyPr>
            <a:normAutofit/>
          </a:bodyPr>
          <a:lstStyle/>
          <a:p>
            <a:r>
              <a:rPr lang="en-US" sz="4000" dirty="0"/>
              <a:t>Conclusion </a:t>
            </a:r>
            <a:endParaRPr lang="en-N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875E122-EFE5-4D62-8257-CE2D0F8B2B9F}"/>
              </a:ext>
            </a:extLst>
          </p:cNvPr>
          <p:cNvSpPr>
            <a:spLocks noGrp="1"/>
          </p:cNvSpPr>
          <p:nvPr>
            <p:ph idx="1"/>
          </p:nvPr>
        </p:nvSpPr>
        <p:spPr>
          <a:xfrm>
            <a:off x="1115568" y="2481943"/>
            <a:ext cx="10607040" cy="3695020"/>
          </a:xfrm>
        </p:spPr>
        <p:txBody>
          <a:bodyPr>
            <a:normAutofit/>
          </a:bodyPr>
          <a:lstStyle/>
          <a:p>
            <a:r>
              <a:rPr lang="en-US" sz="2200" dirty="0"/>
              <a:t>Greig Metcalfe is not opposed in principle to the airpark and considers there is an opportunity for the airpark and Te Kowhai community to successfully co-exist.  </a:t>
            </a:r>
          </a:p>
          <a:p>
            <a:r>
              <a:rPr lang="en-US" sz="2200" dirty="0"/>
              <a:t>Greig Metcalfe requests additional controls to ensure the scale and associated effects of the Airpark are appropriately managed to ensure neighbors are not unduly adversely affected.  This includes restrictions on flight schools, circuit training, night flying and a cap on annual aircraft movements.  </a:t>
            </a:r>
          </a:p>
          <a:p>
            <a:r>
              <a:rPr lang="en-US" sz="2200" dirty="0"/>
              <a:t>Greig Metcalfe is concerned about the impact of the OLS will have on mature trees and is uncertain as to how this issue will be resolved.  </a:t>
            </a:r>
          </a:p>
          <a:p>
            <a:pPr marL="0" indent="0">
              <a:buNone/>
            </a:pPr>
            <a:endParaRPr lang="en-US" sz="2200" dirty="0"/>
          </a:p>
          <a:p>
            <a:endParaRPr lang="en-US" sz="2200" b="1" dirty="0"/>
          </a:p>
        </p:txBody>
      </p:sp>
    </p:spTree>
    <p:extLst>
      <p:ext uri="{BB962C8B-B14F-4D97-AF65-F5344CB8AC3E}">
        <p14:creationId xmlns:p14="http://schemas.microsoft.com/office/powerpoint/2010/main" val="239059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24F771-48CF-414B-AA15-08CCBA849D3F}"/>
              </a:ext>
            </a:extLst>
          </p:cNvPr>
          <p:cNvSpPr>
            <a:spLocks noGrp="1"/>
          </p:cNvSpPr>
          <p:nvPr>
            <p:ph type="title"/>
          </p:nvPr>
        </p:nvSpPr>
        <p:spPr>
          <a:xfrm>
            <a:off x="838198" y="978408"/>
            <a:ext cx="4607052" cy="1106424"/>
          </a:xfrm>
        </p:spPr>
        <p:txBody>
          <a:bodyPr vert="horz" lIns="91440" tIns="45720" rIns="91440" bIns="45720" rtlCol="0" anchor="ctr">
            <a:normAutofit/>
          </a:bodyPr>
          <a:lstStyle/>
          <a:p>
            <a:r>
              <a:rPr lang="en-US" sz="2900" b="1" kern="1200">
                <a:solidFill>
                  <a:schemeClr val="tx1"/>
                </a:solidFill>
                <a:latin typeface="+mj-lt"/>
                <a:ea typeface="+mj-ea"/>
                <a:cs typeface="+mj-cs"/>
              </a:rPr>
              <a:t>Metcalfe Property</a:t>
            </a:r>
          </a:p>
        </p:txBody>
      </p:sp>
      <p:sp>
        <p:nvSpPr>
          <p:cNvPr id="49" name="Rectangle 48">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7577223-B6D3-4781-B6BB-A95D9D62F364}"/>
              </a:ext>
            </a:extLst>
          </p:cNvPr>
          <p:cNvSpPr txBox="1"/>
          <p:nvPr/>
        </p:nvSpPr>
        <p:spPr>
          <a:xfrm>
            <a:off x="841246" y="2368296"/>
            <a:ext cx="4607052" cy="3502152"/>
          </a:xfrm>
          <a:prstGeom prst="rect">
            <a:avLst/>
          </a:prstGeom>
        </p:spPr>
        <p:txBody>
          <a:bodyPr vert="horz" lIns="91440" tIns="45720" rIns="91440" bIns="45720" rtlCol="0">
            <a:normAutofit fontScale="92500" lnSpcReduction="20000"/>
          </a:bodyPr>
          <a:lstStyle/>
          <a:p>
            <a:pPr marL="285750" indent="-228600">
              <a:lnSpc>
                <a:spcPct val="90000"/>
              </a:lnSpc>
              <a:spcAft>
                <a:spcPts val="600"/>
              </a:spcAft>
              <a:buFont typeface="Arial" panose="020B0604020202020204" pitchFamily="34" charset="0"/>
              <a:buChar char="•"/>
            </a:pPr>
            <a:r>
              <a:rPr lang="en-US" sz="2200" dirty="0"/>
              <a:t>62ha to the west of the Te Kowhai Airpark</a:t>
            </a:r>
          </a:p>
          <a:p>
            <a:pPr marL="285750" indent="-228600">
              <a:lnSpc>
                <a:spcPct val="90000"/>
              </a:lnSpc>
              <a:spcAft>
                <a:spcPts val="600"/>
              </a:spcAft>
              <a:buFont typeface="Arial" panose="020B0604020202020204" pitchFamily="34" charset="0"/>
              <a:buChar char="•"/>
            </a:pPr>
            <a:r>
              <a:rPr lang="en-US" sz="2200" dirty="0"/>
              <a:t>Subject to Airport Obstacle Limitation Surface (OLS) under ODP and PDP.</a:t>
            </a:r>
          </a:p>
          <a:p>
            <a:pPr marL="285750" indent="-228600">
              <a:lnSpc>
                <a:spcPct val="90000"/>
              </a:lnSpc>
              <a:spcAft>
                <a:spcPts val="600"/>
              </a:spcAft>
              <a:buFont typeface="Arial" panose="020B0604020202020204" pitchFamily="34" charset="0"/>
              <a:buChar char="•"/>
            </a:pPr>
            <a:r>
              <a:rPr lang="en-US" sz="2200" dirty="0"/>
              <a:t>Subject to the Outer Control Boundary (OCB) as sought by NZTE submission.</a:t>
            </a:r>
          </a:p>
          <a:p>
            <a:pPr marL="285750" indent="-228600">
              <a:lnSpc>
                <a:spcPct val="90000"/>
              </a:lnSpc>
              <a:spcAft>
                <a:spcPts val="600"/>
              </a:spcAft>
              <a:buFont typeface="Arial" panose="020B0604020202020204" pitchFamily="34" charset="0"/>
              <a:buChar char="•"/>
            </a:pPr>
            <a:r>
              <a:rPr lang="en-US" sz="2200" dirty="0"/>
              <a:t>Zoned “Village” under the Proposed Waikato District Plan (WPDP) and identified in Waikato 2070 as growth node.  </a:t>
            </a:r>
          </a:p>
          <a:p>
            <a:pPr marL="285750" indent="-228600">
              <a:lnSpc>
                <a:spcPct val="90000"/>
              </a:lnSpc>
              <a:spcAft>
                <a:spcPts val="600"/>
              </a:spcAft>
              <a:buFont typeface="Arial" panose="020B0604020202020204" pitchFamily="34" charset="0"/>
              <a:buChar char="•"/>
            </a:pPr>
            <a:r>
              <a:rPr lang="en-US" sz="2200" dirty="0"/>
              <a:t>Contains many mature specimen trees which are a feature of the property and surrounds.  </a:t>
            </a:r>
            <a:endParaRPr lang="en-US" dirty="0"/>
          </a:p>
          <a:p>
            <a:pPr marL="285750" indent="-228600">
              <a:lnSpc>
                <a:spcPct val="90000"/>
              </a:lnSpc>
              <a:spcAft>
                <a:spcPts val="600"/>
              </a:spcAft>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AF20AEE1-8B22-46D4-AF95-B78B72726840}"/>
              </a:ext>
            </a:extLst>
          </p:cNvPr>
          <p:cNvPicPr>
            <a:picLocks noChangeAspect="1"/>
          </p:cNvPicPr>
          <p:nvPr/>
        </p:nvPicPr>
        <p:blipFill rotWithShape="1">
          <a:blip r:embed="rId2"/>
          <a:srcRect r="3" b="2937"/>
          <a:stretch/>
        </p:blipFill>
        <p:spPr>
          <a:xfrm>
            <a:off x="6324599" y="10"/>
            <a:ext cx="5457817" cy="3337549"/>
          </a:xfrm>
          <a:prstGeom prst="rect">
            <a:avLst/>
          </a:prstGeom>
        </p:spPr>
      </p:pic>
      <p:pic>
        <p:nvPicPr>
          <p:cNvPr id="21" name="Picture 20">
            <a:extLst>
              <a:ext uri="{FF2B5EF4-FFF2-40B4-BE49-F238E27FC236}">
                <a16:creationId xmlns:a16="http://schemas.microsoft.com/office/drawing/2014/main" id="{10704E87-CA7A-487D-A34A-FF006F887F67}"/>
              </a:ext>
            </a:extLst>
          </p:cNvPr>
          <p:cNvPicPr>
            <a:picLocks noChangeAspect="1"/>
          </p:cNvPicPr>
          <p:nvPr/>
        </p:nvPicPr>
        <p:blipFill rotWithShape="1">
          <a:blip r:embed="rId3"/>
          <a:srcRect l="34612" r="15104" b="1"/>
          <a:stretch/>
        </p:blipFill>
        <p:spPr>
          <a:xfrm>
            <a:off x="6324590" y="3520439"/>
            <a:ext cx="5457817" cy="3337561"/>
          </a:xfrm>
          <a:prstGeom prst="rect">
            <a:avLst/>
          </a:prstGeom>
        </p:spPr>
      </p:pic>
    </p:spTree>
    <p:extLst>
      <p:ext uri="{BB962C8B-B14F-4D97-AF65-F5344CB8AC3E}">
        <p14:creationId xmlns:p14="http://schemas.microsoft.com/office/powerpoint/2010/main" val="134116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F36437-C7E6-4F94-89EE-94AEEBBF4D2E}"/>
              </a:ext>
            </a:extLst>
          </p:cNvPr>
          <p:cNvSpPr>
            <a:spLocks noGrp="1"/>
          </p:cNvSpPr>
          <p:nvPr>
            <p:ph type="title"/>
          </p:nvPr>
        </p:nvSpPr>
        <p:spPr>
          <a:xfrm>
            <a:off x="1115568" y="548640"/>
            <a:ext cx="10168128" cy="1179576"/>
          </a:xfrm>
        </p:spPr>
        <p:txBody>
          <a:bodyPr>
            <a:normAutofit/>
          </a:bodyPr>
          <a:lstStyle/>
          <a:p>
            <a:r>
              <a:rPr lang="en-US" sz="4000" dirty="0"/>
              <a:t>Flight Training School &amp; Circuit Training</a:t>
            </a:r>
            <a:endParaRPr lang="en-N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875E122-EFE5-4D62-8257-CE2D0F8B2B9F}"/>
              </a:ext>
            </a:extLst>
          </p:cNvPr>
          <p:cNvSpPr>
            <a:spLocks noGrp="1"/>
          </p:cNvSpPr>
          <p:nvPr>
            <p:ph idx="1"/>
          </p:nvPr>
        </p:nvSpPr>
        <p:spPr>
          <a:xfrm>
            <a:off x="1115568" y="2481943"/>
            <a:ext cx="10168128" cy="3695020"/>
          </a:xfrm>
        </p:spPr>
        <p:txBody>
          <a:bodyPr>
            <a:normAutofit/>
          </a:bodyPr>
          <a:lstStyle/>
          <a:p>
            <a:r>
              <a:rPr lang="en-US" sz="2200" dirty="0"/>
              <a:t>Greig Metcalfe </a:t>
            </a:r>
            <a:r>
              <a:rPr lang="en-US" sz="2200" b="1" dirty="0"/>
              <a:t>requested</a:t>
            </a:r>
            <a:r>
              <a:rPr lang="en-US" sz="2200" dirty="0"/>
              <a:t> Flight Training Schools and Circuit Training are provided for as non-complying activities.  </a:t>
            </a:r>
          </a:p>
          <a:p>
            <a:r>
              <a:rPr lang="en-US" sz="2200" dirty="0"/>
              <a:t>Repeated circuits, touch and go landings and engine stalls have the potential to induce neighbor anxiety and adversely effect the amenity values of the area.  </a:t>
            </a:r>
          </a:p>
          <a:p>
            <a:r>
              <a:rPr lang="en-US" sz="2200" dirty="0" err="1"/>
              <a:t>Waharoa</a:t>
            </a:r>
            <a:r>
              <a:rPr lang="en-US" sz="2200" dirty="0"/>
              <a:t> </a:t>
            </a:r>
            <a:r>
              <a:rPr lang="en-US" sz="2200" dirty="0" err="1"/>
              <a:t>Aerodome</a:t>
            </a:r>
            <a:r>
              <a:rPr lang="en-US" sz="2200" dirty="0"/>
              <a:t> is an example of where neighbors have reportedly been adversely affected by flight training schools and circuit training.</a:t>
            </a:r>
          </a:p>
          <a:p>
            <a:r>
              <a:rPr lang="en-US" sz="2200" dirty="0"/>
              <a:t>Greig Metcalfe </a:t>
            </a:r>
            <a:r>
              <a:rPr lang="en-US" sz="2200" b="1" dirty="0"/>
              <a:t>supports </a:t>
            </a:r>
            <a:r>
              <a:rPr lang="en-US" sz="2200" dirty="0"/>
              <a:t>the recommendation in the s42A report which provides for flight training school and circuit training as a non-complying activity.</a:t>
            </a:r>
            <a:endParaRPr lang="en-US" sz="2200" b="1" dirty="0"/>
          </a:p>
          <a:p>
            <a:endParaRPr lang="en-US" sz="2200" dirty="0"/>
          </a:p>
        </p:txBody>
      </p:sp>
      <p:pic>
        <p:nvPicPr>
          <p:cNvPr id="7" name="Picture 6">
            <a:hlinkClick r:id="rId2"/>
            <a:extLst>
              <a:ext uri="{FF2B5EF4-FFF2-40B4-BE49-F238E27FC236}">
                <a16:creationId xmlns:a16="http://schemas.microsoft.com/office/drawing/2014/main" id="{A52B204D-FCB0-4D27-A625-180004A8CCE1}"/>
              </a:ext>
            </a:extLst>
          </p:cNvPr>
          <p:cNvPicPr>
            <a:picLocks noChangeAspect="1"/>
          </p:cNvPicPr>
          <p:nvPr/>
        </p:nvPicPr>
        <p:blipFill>
          <a:blip r:embed="rId3"/>
          <a:stretch>
            <a:fillRect/>
          </a:stretch>
        </p:blipFill>
        <p:spPr>
          <a:xfrm>
            <a:off x="7860399" y="5489214"/>
            <a:ext cx="4331601" cy="1368786"/>
          </a:xfrm>
          <a:prstGeom prst="rect">
            <a:avLst/>
          </a:prstGeom>
        </p:spPr>
      </p:pic>
    </p:spTree>
    <p:extLst>
      <p:ext uri="{BB962C8B-B14F-4D97-AF65-F5344CB8AC3E}">
        <p14:creationId xmlns:p14="http://schemas.microsoft.com/office/powerpoint/2010/main" val="362187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F36437-C7E6-4F94-89EE-94AEEBBF4D2E}"/>
              </a:ext>
            </a:extLst>
          </p:cNvPr>
          <p:cNvSpPr>
            <a:spLocks noGrp="1"/>
          </p:cNvSpPr>
          <p:nvPr>
            <p:ph type="title"/>
          </p:nvPr>
        </p:nvSpPr>
        <p:spPr>
          <a:xfrm>
            <a:off x="1115568" y="548640"/>
            <a:ext cx="10168128" cy="1179576"/>
          </a:xfrm>
        </p:spPr>
        <p:txBody>
          <a:bodyPr>
            <a:normAutofit/>
          </a:bodyPr>
          <a:lstStyle/>
          <a:p>
            <a:r>
              <a:rPr lang="en-US" sz="4000" dirty="0"/>
              <a:t>Definitions </a:t>
            </a:r>
            <a:endParaRPr lang="en-N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875E122-EFE5-4D62-8257-CE2D0F8B2B9F}"/>
              </a:ext>
            </a:extLst>
          </p:cNvPr>
          <p:cNvSpPr>
            <a:spLocks noGrp="1"/>
          </p:cNvSpPr>
          <p:nvPr>
            <p:ph idx="1"/>
          </p:nvPr>
        </p:nvSpPr>
        <p:spPr>
          <a:xfrm>
            <a:off x="1115568" y="2481943"/>
            <a:ext cx="10168128" cy="3695020"/>
          </a:xfrm>
        </p:spPr>
        <p:txBody>
          <a:bodyPr>
            <a:normAutofit/>
          </a:bodyPr>
          <a:lstStyle/>
          <a:p>
            <a:r>
              <a:rPr lang="en-US" sz="2200" dirty="0"/>
              <a:t>Greig Metcalfe </a:t>
            </a:r>
            <a:r>
              <a:rPr lang="en-US" sz="2200" b="1" dirty="0"/>
              <a:t>requested </a:t>
            </a:r>
            <a:r>
              <a:rPr lang="en-US" sz="2200" dirty="0"/>
              <a:t>that definitions be provided for “general aviation” and “recreational flying” as they were terms not defined in the WPDP.  </a:t>
            </a:r>
          </a:p>
          <a:p>
            <a:r>
              <a:rPr lang="en-US" sz="2200" dirty="0"/>
              <a:t>Definitions will avoid ambiguity and uncertainty as to what these activities entail.</a:t>
            </a:r>
          </a:p>
          <a:p>
            <a:r>
              <a:rPr lang="en-US" sz="2200" dirty="0"/>
              <a:t>The s42A report has recommended general aviation and recreational flying be deleted as activities and replaced with a single activity “aircraft operations”.  Greig Metcalfe </a:t>
            </a:r>
            <a:r>
              <a:rPr lang="en-US" sz="2200" b="1" dirty="0"/>
              <a:t>supports </a:t>
            </a:r>
            <a:r>
              <a:rPr lang="en-US" sz="2200" dirty="0"/>
              <a:t>this recommendation. </a:t>
            </a:r>
          </a:p>
          <a:p>
            <a:pPr marL="0" indent="0">
              <a:buNone/>
            </a:pPr>
            <a:endParaRPr lang="en-US" sz="2200" b="1" dirty="0"/>
          </a:p>
        </p:txBody>
      </p:sp>
    </p:spTree>
    <p:extLst>
      <p:ext uri="{BB962C8B-B14F-4D97-AF65-F5344CB8AC3E}">
        <p14:creationId xmlns:p14="http://schemas.microsoft.com/office/powerpoint/2010/main" val="89783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F36437-C7E6-4F94-89EE-94AEEBBF4D2E}"/>
              </a:ext>
            </a:extLst>
          </p:cNvPr>
          <p:cNvSpPr>
            <a:spLocks noGrp="1"/>
          </p:cNvSpPr>
          <p:nvPr>
            <p:ph type="title"/>
          </p:nvPr>
        </p:nvSpPr>
        <p:spPr>
          <a:xfrm>
            <a:off x="1115568" y="548640"/>
            <a:ext cx="10168128" cy="1179576"/>
          </a:xfrm>
        </p:spPr>
        <p:txBody>
          <a:bodyPr>
            <a:normAutofit/>
          </a:bodyPr>
          <a:lstStyle/>
          <a:p>
            <a:r>
              <a:rPr lang="en-US" sz="4000" dirty="0"/>
              <a:t>Airport Obstacle Limitation Surface (OLS)</a:t>
            </a:r>
            <a:endParaRPr lang="en-N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875E122-EFE5-4D62-8257-CE2D0F8B2B9F}"/>
              </a:ext>
            </a:extLst>
          </p:cNvPr>
          <p:cNvSpPr>
            <a:spLocks noGrp="1"/>
          </p:cNvSpPr>
          <p:nvPr>
            <p:ph idx="1"/>
          </p:nvPr>
        </p:nvSpPr>
        <p:spPr>
          <a:xfrm>
            <a:off x="1115568" y="2481943"/>
            <a:ext cx="4481079" cy="3695020"/>
          </a:xfrm>
        </p:spPr>
        <p:txBody>
          <a:bodyPr>
            <a:normAutofit fontScale="92500"/>
          </a:bodyPr>
          <a:lstStyle/>
          <a:p>
            <a:r>
              <a:rPr lang="en-US" sz="2200" dirty="0"/>
              <a:t>Greig Metcalfe </a:t>
            </a:r>
            <a:r>
              <a:rPr lang="en-US" sz="2200" b="1" dirty="0"/>
              <a:t>opposes </a:t>
            </a:r>
            <a:r>
              <a:rPr lang="en-US" sz="2200" dirty="0"/>
              <a:t>the introduction of an OLS based on Instrument Flight Rules (IFR) and </a:t>
            </a:r>
            <a:r>
              <a:rPr lang="en-US" sz="2200" b="1" dirty="0"/>
              <a:t>requests </a:t>
            </a:r>
            <a:r>
              <a:rPr lang="en-US" sz="2200" dirty="0"/>
              <a:t>that the OLS reverts to the one from the WODP which is based on Visual Flight Rules (VFR).  </a:t>
            </a:r>
          </a:p>
          <a:p>
            <a:r>
              <a:rPr lang="en-US" sz="2200" dirty="0"/>
              <a:t>The proposed OLS based on IFR is lower than the existing based on VFR. </a:t>
            </a:r>
          </a:p>
          <a:p>
            <a:r>
              <a:rPr lang="en-US" sz="2200" dirty="0"/>
              <a:t>The lower OLS impacts 40+ existing trees (yellow) and comes within 10m of the ground level in three places on the property (blue).  </a:t>
            </a:r>
          </a:p>
          <a:p>
            <a:endParaRPr lang="en-US" sz="2200" dirty="0"/>
          </a:p>
        </p:txBody>
      </p:sp>
      <p:pic>
        <p:nvPicPr>
          <p:cNvPr id="11" name="Picture 10">
            <a:extLst>
              <a:ext uri="{FF2B5EF4-FFF2-40B4-BE49-F238E27FC236}">
                <a16:creationId xmlns:a16="http://schemas.microsoft.com/office/drawing/2014/main" id="{A8470FB6-4B97-4D54-BBCD-7B2255A995FA}"/>
              </a:ext>
            </a:extLst>
          </p:cNvPr>
          <p:cNvPicPr>
            <a:picLocks noChangeAspect="1"/>
          </p:cNvPicPr>
          <p:nvPr/>
        </p:nvPicPr>
        <p:blipFill>
          <a:blip r:embed="rId2"/>
          <a:stretch>
            <a:fillRect/>
          </a:stretch>
        </p:blipFill>
        <p:spPr>
          <a:xfrm>
            <a:off x="6103214" y="2481943"/>
            <a:ext cx="5619394" cy="2763311"/>
          </a:xfrm>
          <a:prstGeom prst="rect">
            <a:avLst/>
          </a:prstGeom>
        </p:spPr>
      </p:pic>
    </p:spTree>
    <p:extLst>
      <p:ext uri="{BB962C8B-B14F-4D97-AF65-F5344CB8AC3E}">
        <p14:creationId xmlns:p14="http://schemas.microsoft.com/office/powerpoint/2010/main" val="126055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F36437-C7E6-4F94-89EE-94AEEBBF4D2E}"/>
              </a:ext>
            </a:extLst>
          </p:cNvPr>
          <p:cNvSpPr>
            <a:spLocks noGrp="1"/>
          </p:cNvSpPr>
          <p:nvPr>
            <p:ph type="title"/>
          </p:nvPr>
        </p:nvSpPr>
        <p:spPr>
          <a:xfrm>
            <a:off x="1115568" y="548640"/>
            <a:ext cx="10168128" cy="1179576"/>
          </a:xfrm>
        </p:spPr>
        <p:txBody>
          <a:bodyPr>
            <a:normAutofit/>
          </a:bodyPr>
          <a:lstStyle/>
          <a:p>
            <a:r>
              <a:rPr lang="en-US" sz="4000" dirty="0"/>
              <a:t>Airport Obstacle Limitation Surface (OLS) [cont.]</a:t>
            </a:r>
            <a:endParaRPr lang="en-N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a:extLst>
              <a:ext uri="{FF2B5EF4-FFF2-40B4-BE49-F238E27FC236}">
                <a16:creationId xmlns:a16="http://schemas.microsoft.com/office/drawing/2014/main" id="{AF787027-68B1-413F-8234-7C8D05C5E1C5}"/>
              </a:ext>
            </a:extLst>
          </p:cNvPr>
          <p:cNvPicPr>
            <a:picLocks noChangeAspect="1"/>
          </p:cNvPicPr>
          <p:nvPr/>
        </p:nvPicPr>
        <p:blipFill>
          <a:blip r:embed="rId2"/>
          <a:stretch>
            <a:fillRect/>
          </a:stretch>
        </p:blipFill>
        <p:spPr>
          <a:xfrm>
            <a:off x="1647149" y="2041142"/>
            <a:ext cx="8771239" cy="2258196"/>
          </a:xfrm>
          <a:prstGeom prst="rect">
            <a:avLst/>
          </a:prstGeom>
        </p:spPr>
      </p:pic>
      <p:pic>
        <p:nvPicPr>
          <p:cNvPr id="11" name="Picture 10">
            <a:extLst>
              <a:ext uri="{FF2B5EF4-FFF2-40B4-BE49-F238E27FC236}">
                <a16:creationId xmlns:a16="http://schemas.microsoft.com/office/drawing/2014/main" id="{C8F00AFF-811F-4E35-B1B6-3A3ADEE04826}"/>
              </a:ext>
            </a:extLst>
          </p:cNvPr>
          <p:cNvPicPr>
            <a:picLocks noChangeAspect="1"/>
          </p:cNvPicPr>
          <p:nvPr/>
        </p:nvPicPr>
        <p:blipFill>
          <a:blip r:embed="rId3"/>
          <a:stretch>
            <a:fillRect/>
          </a:stretch>
        </p:blipFill>
        <p:spPr>
          <a:xfrm>
            <a:off x="1768541" y="4599804"/>
            <a:ext cx="8528454" cy="2258196"/>
          </a:xfrm>
          <a:prstGeom prst="rect">
            <a:avLst/>
          </a:prstGeom>
        </p:spPr>
      </p:pic>
    </p:spTree>
    <p:extLst>
      <p:ext uri="{BB962C8B-B14F-4D97-AF65-F5344CB8AC3E}">
        <p14:creationId xmlns:p14="http://schemas.microsoft.com/office/powerpoint/2010/main" val="328833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F36437-C7E6-4F94-89EE-94AEEBBF4D2E}"/>
              </a:ext>
            </a:extLst>
          </p:cNvPr>
          <p:cNvSpPr>
            <a:spLocks noGrp="1"/>
          </p:cNvSpPr>
          <p:nvPr>
            <p:ph type="title"/>
          </p:nvPr>
        </p:nvSpPr>
        <p:spPr>
          <a:xfrm>
            <a:off x="1115568" y="548640"/>
            <a:ext cx="10168128" cy="1179576"/>
          </a:xfrm>
        </p:spPr>
        <p:txBody>
          <a:bodyPr>
            <a:normAutofit/>
          </a:bodyPr>
          <a:lstStyle/>
          <a:p>
            <a:r>
              <a:rPr lang="en-US" sz="4000" dirty="0"/>
              <a:t>Airport Obstacle Limitation Surface (OLS) [cont.]</a:t>
            </a:r>
            <a:endParaRPr lang="en-N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875E122-EFE5-4D62-8257-CE2D0F8B2B9F}"/>
              </a:ext>
            </a:extLst>
          </p:cNvPr>
          <p:cNvSpPr>
            <a:spLocks noGrp="1"/>
          </p:cNvSpPr>
          <p:nvPr>
            <p:ph idx="1"/>
          </p:nvPr>
        </p:nvSpPr>
        <p:spPr>
          <a:xfrm>
            <a:off x="1115568" y="2481943"/>
            <a:ext cx="10168128" cy="3695020"/>
          </a:xfrm>
        </p:spPr>
        <p:txBody>
          <a:bodyPr>
            <a:normAutofit lnSpcReduction="10000"/>
          </a:bodyPr>
          <a:lstStyle/>
          <a:p>
            <a:r>
              <a:rPr lang="en-US" sz="2200" dirty="0"/>
              <a:t>WODP only controls the height of buildings and structures in the OLS, not trees or vegetation.  </a:t>
            </a:r>
          </a:p>
          <a:p>
            <a:r>
              <a:rPr lang="en-US" sz="2200" dirty="0"/>
              <a:t>Existing use rights potentially apply to the existing trees (s10 RMA).</a:t>
            </a:r>
          </a:p>
          <a:p>
            <a:r>
              <a:rPr lang="en-US" sz="2200" dirty="0"/>
              <a:t>Potential for existing trees to remain as an exception, but this usually requires an Aeronautical Study (CAA Part 157 Study).  No study has been undertaken, so is there uncertainty as to the ability to implement the OLS based on IFR?</a:t>
            </a:r>
          </a:p>
          <a:p>
            <a:r>
              <a:rPr lang="en-US" sz="2200" dirty="0"/>
              <a:t>Greig Metcalfe as a landowner is uncertain where responsibility lies for making the trees comply with the OLS, both initially and on-going.  Further clarification is needed.  </a:t>
            </a:r>
          </a:p>
          <a:p>
            <a:r>
              <a:rPr lang="en-US" sz="2200" dirty="0"/>
              <a:t>Greig Metcalfe </a:t>
            </a:r>
            <a:r>
              <a:rPr lang="en-US" sz="2200" b="1" dirty="0"/>
              <a:t>supports </a:t>
            </a:r>
            <a:r>
              <a:rPr lang="en-US" sz="2200" dirty="0"/>
              <a:t>the</a:t>
            </a:r>
            <a:r>
              <a:rPr lang="en-US" sz="2200" b="1" dirty="0"/>
              <a:t> </a:t>
            </a:r>
            <a:r>
              <a:rPr lang="en-US" sz="2200" dirty="0"/>
              <a:t>s42A report recommendation to adopt on OLS based on VFR but seeks </a:t>
            </a:r>
            <a:r>
              <a:rPr lang="en-US" sz="2200" b="1" dirty="0"/>
              <a:t>clarity </a:t>
            </a:r>
            <a:r>
              <a:rPr lang="en-US" sz="2200" dirty="0"/>
              <a:t>on the implications for existing trees and compliance moving forward.</a:t>
            </a:r>
            <a:endParaRPr lang="en-US" sz="2200" b="1" dirty="0"/>
          </a:p>
        </p:txBody>
      </p:sp>
    </p:spTree>
    <p:extLst>
      <p:ext uri="{BB962C8B-B14F-4D97-AF65-F5344CB8AC3E}">
        <p14:creationId xmlns:p14="http://schemas.microsoft.com/office/powerpoint/2010/main" val="215777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F36437-C7E6-4F94-89EE-94AEEBBF4D2E}"/>
              </a:ext>
            </a:extLst>
          </p:cNvPr>
          <p:cNvSpPr>
            <a:spLocks noGrp="1"/>
          </p:cNvSpPr>
          <p:nvPr>
            <p:ph type="title"/>
          </p:nvPr>
        </p:nvSpPr>
        <p:spPr>
          <a:xfrm>
            <a:off x="1115568" y="548640"/>
            <a:ext cx="10168128" cy="1179576"/>
          </a:xfrm>
        </p:spPr>
        <p:txBody>
          <a:bodyPr>
            <a:normAutofit/>
          </a:bodyPr>
          <a:lstStyle/>
          <a:p>
            <a:r>
              <a:rPr lang="en-US" sz="4000" dirty="0"/>
              <a:t>Airpark Operations </a:t>
            </a:r>
            <a:endParaRPr lang="en-N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875E122-EFE5-4D62-8257-CE2D0F8B2B9F}"/>
              </a:ext>
            </a:extLst>
          </p:cNvPr>
          <p:cNvSpPr>
            <a:spLocks noGrp="1"/>
          </p:cNvSpPr>
          <p:nvPr>
            <p:ph idx="1"/>
          </p:nvPr>
        </p:nvSpPr>
        <p:spPr>
          <a:xfrm>
            <a:off x="1115568" y="2481943"/>
            <a:ext cx="10168128" cy="3695020"/>
          </a:xfrm>
        </p:spPr>
        <p:txBody>
          <a:bodyPr>
            <a:normAutofit/>
          </a:bodyPr>
          <a:lstStyle/>
          <a:p>
            <a:r>
              <a:rPr lang="en-US" sz="2200" dirty="0"/>
              <a:t>Greig Metcalfe </a:t>
            </a:r>
            <a:r>
              <a:rPr lang="en-US" sz="2200" b="1" dirty="0"/>
              <a:t>requested:</a:t>
            </a:r>
          </a:p>
          <a:p>
            <a:pPr lvl="1"/>
            <a:r>
              <a:rPr lang="en-US" sz="1800" dirty="0"/>
              <a:t>Maximum of 21,000 aircraft movements per annum (a number originating from the s32)</a:t>
            </a:r>
          </a:p>
          <a:p>
            <a:pPr lvl="1"/>
            <a:r>
              <a:rPr lang="en-US" sz="1800" dirty="0"/>
              <a:t>Hours of operation to exclude night flying (which is enabled by IFR, but requires lighting infrastructure)</a:t>
            </a:r>
          </a:p>
          <a:p>
            <a:pPr lvl="1"/>
            <a:r>
              <a:rPr lang="en-US" sz="1800" dirty="0"/>
              <a:t>Preparation of an Airpark Management Plan and Noise Management Plan with consultation with affected </a:t>
            </a:r>
            <a:r>
              <a:rPr lang="en-US" sz="1800" dirty="0" err="1"/>
              <a:t>neighbours</a:t>
            </a:r>
            <a:r>
              <a:rPr lang="en-US" sz="1800" dirty="0"/>
              <a:t> and which takes into account Fly </a:t>
            </a:r>
            <a:r>
              <a:rPr lang="en-US" sz="1800" dirty="0" err="1"/>
              <a:t>Neighbourly</a:t>
            </a:r>
            <a:r>
              <a:rPr lang="en-US" sz="1800" dirty="0"/>
              <a:t> principles.  </a:t>
            </a:r>
          </a:p>
          <a:p>
            <a:r>
              <a:rPr lang="en-US" sz="2200" dirty="0"/>
              <a:t>Greig Metcalfe </a:t>
            </a:r>
            <a:r>
              <a:rPr lang="en-US" sz="2200" b="1" dirty="0"/>
              <a:t>supports </a:t>
            </a:r>
            <a:r>
              <a:rPr lang="en-US" sz="2200" dirty="0"/>
              <a:t>the</a:t>
            </a:r>
            <a:r>
              <a:rPr lang="en-US" sz="2200" b="1" dirty="0"/>
              <a:t> </a:t>
            </a:r>
            <a:r>
              <a:rPr lang="en-US" sz="2200" dirty="0"/>
              <a:t>recommendation in the s42A report to cap aircraft movements to 15,000 per annum and the subsequent adjustment to the Outer Control Boundary (OCB); and to restrict flying outside of 0700 to 2200 hours.  </a:t>
            </a:r>
          </a:p>
          <a:p>
            <a:r>
              <a:rPr lang="en-US" sz="2200" dirty="0"/>
              <a:t>Greig Metcalfe would like to engage with NZTE on fly </a:t>
            </a:r>
            <a:r>
              <a:rPr lang="en-US" sz="2200" dirty="0" err="1"/>
              <a:t>neighbourly</a:t>
            </a:r>
            <a:r>
              <a:rPr lang="en-US" sz="2200" dirty="0"/>
              <a:t> matters.</a:t>
            </a:r>
          </a:p>
          <a:p>
            <a:endParaRPr lang="en-US" sz="2200" b="1" dirty="0"/>
          </a:p>
        </p:txBody>
      </p:sp>
    </p:spTree>
    <p:extLst>
      <p:ext uri="{BB962C8B-B14F-4D97-AF65-F5344CB8AC3E}">
        <p14:creationId xmlns:p14="http://schemas.microsoft.com/office/powerpoint/2010/main" val="419951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F36437-C7E6-4F94-89EE-94AEEBBF4D2E}"/>
              </a:ext>
            </a:extLst>
          </p:cNvPr>
          <p:cNvSpPr>
            <a:spLocks noGrp="1"/>
          </p:cNvSpPr>
          <p:nvPr>
            <p:ph type="title"/>
          </p:nvPr>
        </p:nvSpPr>
        <p:spPr>
          <a:xfrm>
            <a:off x="1115568" y="548640"/>
            <a:ext cx="10168128" cy="1179576"/>
          </a:xfrm>
        </p:spPr>
        <p:txBody>
          <a:bodyPr>
            <a:normAutofit/>
          </a:bodyPr>
          <a:lstStyle/>
          <a:p>
            <a:r>
              <a:rPr lang="en-US" sz="4000" dirty="0"/>
              <a:t>Outer Control Boundary (OCB)</a:t>
            </a:r>
            <a:endParaRPr lang="en-N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875E122-EFE5-4D62-8257-CE2D0F8B2B9F}"/>
              </a:ext>
            </a:extLst>
          </p:cNvPr>
          <p:cNvSpPr>
            <a:spLocks noGrp="1"/>
          </p:cNvSpPr>
          <p:nvPr>
            <p:ph idx="1"/>
          </p:nvPr>
        </p:nvSpPr>
        <p:spPr>
          <a:xfrm>
            <a:off x="1115568" y="2481943"/>
            <a:ext cx="5674338" cy="3695020"/>
          </a:xfrm>
        </p:spPr>
        <p:txBody>
          <a:bodyPr>
            <a:normAutofit/>
          </a:bodyPr>
          <a:lstStyle/>
          <a:p>
            <a:r>
              <a:rPr lang="en-US" sz="2200" dirty="0"/>
              <a:t>The OCB as notified by the PDP did not affect the Metcalfe property.  The amended OCB requested by NZTE results in the OCB extending onto part of the Metcalfe property.</a:t>
            </a:r>
          </a:p>
          <a:p>
            <a:r>
              <a:rPr lang="en-US" sz="2200" dirty="0"/>
              <a:t>Greig Metcalfe </a:t>
            </a:r>
            <a:r>
              <a:rPr lang="en-US" sz="2200" b="1" dirty="0"/>
              <a:t>generally supports </a:t>
            </a:r>
            <a:r>
              <a:rPr lang="en-US" sz="2200" dirty="0"/>
              <a:t>the recommendations in the s42A regarding the T+T OCB and amended rules and policies,</a:t>
            </a:r>
          </a:p>
          <a:p>
            <a:r>
              <a:rPr lang="en-US" sz="2200" dirty="0"/>
              <a:t>Greig Metcalfe </a:t>
            </a:r>
            <a:r>
              <a:rPr lang="en-US" sz="2200" b="1" dirty="0"/>
              <a:t>requests</a:t>
            </a:r>
            <a:r>
              <a:rPr lang="en-US" sz="2200" dirty="0"/>
              <a:t> rules 22.1.5 and 24.1.3 do not apply to land that falls within the 55 dB </a:t>
            </a:r>
            <a:r>
              <a:rPr lang="en-US" sz="2200" dirty="0" err="1"/>
              <a:t>Ldn</a:t>
            </a:r>
            <a:r>
              <a:rPr lang="en-US" sz="2200" dirty="0"/>
              <a:t> contour.   </a:t>
            </a:r>
            <a:endParaRPr lang="en-US" sz="2200" b="1" dirty="0"/>
          </a:p>
          <a:p>
            <a:pPr marL="0" indent="0">
              <a:buNone/>
            </a:pPr>
            <a:endParaRPr lang="en-US" sz="2200" dirty="0"/>
          </a:p>
          <a:p>
            <a:endParaRPr lang="en-US" sz="2200" b="1" dirty="0"/>
          </a:p>
        </p:txBody>
      </p:sp>
      <p:pic>
        <p:nvPicPr>
          <p:cNvPr id="9" name="Picture 8">
            <a:extLst>
              <a:ext uri="{FF2B5EF4-FFF2-40B4-BE49-F238E27FC236}">
                <a16:creationId xmlns:a16="http://schemas.microsoft.com/office/drawing/2014/main" id="{54B93605-C145-4336-BEDE-69C19E7B18EE}"/>
              </a:ext>
            </a:extLst>
          </p:cNvPr>
          <p:cNvPicPr/>
          <p:nvPr/>
        </p:nvPicPr>
        <p:blipFill rotWithShape="1">
          <a:blip r:embed="rId2">
            <a:extLst>
              <a:ext uri="{28A0092B-C50C-407E-A947-70E740481C1C}">
                <a14:useLocalDpi xmlns:a14="http://schemas.microsoft.com/office/drawing/2010/main" val="0"/>
              </a:ext>
            </a:extLst>
          </a:blip>
          <a:srcRect l="890"/>
          <a:stretch/>
        </p:blipFill>
        <p:spPr bwMode="auto">
          <a:xfrm>
            <a:off x="7157593" y="2560320"/>
            <a:ext cx="4565015" cy="3081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3572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TotalTime>
  <Words>795</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Greig Metcalfe Hearing 17 Te Kowhai Airpark</vt:lpstr>
      <vt:lpstr>Metcalfe Property</vt:lpstr>
      <vt:lpstr>Flight Training School &amp; Circuit Training</vt:lpstr>
      <vt:lpstr>Definitions </vt:lpstr>
      <vt:lpstr>Airport Obstacle Limitation Surface (OLS)</vt:lpstr>
      <vt:lpstr>Airport Obstacle Limitation Surface (OLS) [cont.]</vt:lpstr>
      <vt:lpstr>Airport Obstacle Limitation Surface (OLS) [cont.]</vt:lpstr>
      <vt:lpstr>Airpark Operations </vt:lpstr>
      <vt:lpstr>Outer Control Boundary (OCB)</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Greig Metcalfe Hearing 6 – Village Zone</dc:title>
  <dc:creator>Bevan Houlbrooke</dc:creator>
  <cp:lastModifiedBy>Bevan Houlbrooke</cp:lastModifiedBy>
  <cp:revision>54</cp:revision>
  <cp:lastPrinted>2021-03-02T22:30:17Z</cp:lastPrinted>
  <dcterms:created xsi:type="dcterms:W3CDTF">2019-12-10T21:15:11Z</dcterms:created>
  <dcterms:modified xsi:type="dcterms:W3CDTF">2021-03-03T02:36:36Z</dcterms:modified>
</cp:coreProperties>
</file>