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364" r:id="rId2"/>
    <p:sldId id="365" r:id="rId3"/>
    <p:sldId id="366" r:id="rId4"/>
    <p:sldId id="369" r:id="rId5"/>
    <p:sldId id="370" r:id="rId6"/>
    <p:sldId id="368" r:id="rId7"/>
    <p:sldId id="257" r:id="rId8"/>
    <p:sldId id="256" r:id="rId9"/>
    <p:sldId id="259" r:id="rId10"/>
    <p:sldId id="258" r:id="rId11"/>
    <p:sldId id="367" r:id="rId12"/>
    <p:sldId id="265" r:id="rId13"/>
    <p:sldId id="263"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8" autoAdjust="0"/>
    <p:restoredTop sz="94660"/>
  </p:normalViewPr>
  <p:slideViewPr>
    <p:cSldViewPr snapToGrid="0">
      <p:cViewPr varScale="1">
        <p:scale>
          <a:sx n="46" d="100"/>
          <a:sy n="46" d="100"/>
        </p:scale>
        <p:origin x="-5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67B65-110A-ED4A-86AA-915D8C2801D7}" type="datetimeFigureOut">
              <a:rPr lang="en-US" smtClean="0"/>
              <a:pPr/>
              <a:t>11/14/2018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4199-256C-6F4D-AC79-60976D186D8E}" type="slidenum">
              <a:rPr lang="en-US" smtClean="0"/>
              <a:pPr/>
              <a:t>‹#›</a:t>
            </a:fld>
            <a:endParaRPr lang="en-US"/>
          </a:p>
        </p:txBody>
      </p:sp>
    </p:spTree>
    <p:extLst>
      <p:ext uri="{BB962C8B-B14F-4D97-AF65-F5344CB8AC3E}">
        <p14:creationId xmlns:p14="http://schemas.microsoft.com/office/powerpoint/2010/main" val="151684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11/14/2018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E658EA-47D6-9D4E-8B64-3176C22BEE1C}"/>
              </a:ext>
            </a:extLst>
          </p:cNvPr>
          <p:cNvSpPr>
            <a:spLocks noGrp="1"/>
          </p:cNvSpPr>
          <p:nvPr>
            <p:ph idx="1"/>
          </p:nvPr>
        </p:nvSpPr>
        <p:spPr>
          <a:xfrm>
            <a:off x="2589212" y="2133600"/>
            <a:ext cx="8915400" cy="4515556"/>
          </a:xfrm>
        </p:spPr>
        <p:txBody>
          <a:bodyPr>
            <a:normAutofit/>
          </a:bodyPr>
          <a:lstStyle/>
          <a:p>
            <a:pPr marL="0" indent="0">
              <a:buNone/>
            </a:pPr>
            <a:endParaRPr lang="en-US" dirty="0"/>
          </a:p>
          <a:p>
            <a:pPr marL="0" indent="0">
              <a:buNone/>
            </a:pPr>
            <a:endParaRPr lang="en-US" dirty="0"/>
          </a:p>
          <a:p>
            <a:endParaRPr lang="en-US" dirty="0"/>
          </a:p>
          <a:p>
            <a:endParaRPr lang="en-US" dirty="0"/>
          </a:p>
        </p:txBody>
      </p:sp>
      <p:pic>
        <p:nvPicPr>
          <p:cNvPr id="10" name="Picture 9">
            <a:extLst>
              <a:ext uri="{FF2B5EF4-FFF2-40B4-BE49-F238E27FC236}">
                <a16:creationId xmlns="" xmlns:a16="http://schemas.microsoft.com/office/drawing/2014/main" id="{CF369E30-01C0-B549-9BC2-43E1A1935A99}"/>
              </a:ext>
            </a:extLst>
          </p:cNvPr>
          <p:cNvPicPr>
            <a:picLocks noChangeAspect="1"/>
          </p:cNvPicPr>
          <p:nvPr/>
        </p:nvPicPr>
        <p:blipFill>
          <a:blip r:embed="rId2"/>
          <a:stretch>
            <a:fillRect/>
          </a:stretch>
        </p:blipFill>
        <p:spPr>
          <a:xfrm>
            <a:off x="0" y="-215901"/>
            <a:ext cx="12192000" cy="8531448"/>
          </a:xfrm>
          <a:prstGeom prst="rect">
            <a:avLst/>
          </a:prstGeom>
        </p:spPr>
      </p:pic>
    </p:spTree>
    <p:extLst>
      <p:ext uri="{BB962C8B-B14F-4D97-AF65-F5344CB8AC3E}">
        <p14:creationId xmlns:p14="http://schemas.microsoft.com/office/powerpoint/2010/main" val="3461146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fontScale="90000"/>
          </a:bodyPr>
          <a:lstStyle/>
          <a:p>
            <a:r>
              <a:rPr lang="en-NZ" b="1" dirty="0">
                <a:solidFill>
                  <a:schemeClr val="bg1"/>
                </a:solidFill>
              </a:rPr>
              <a:t>Contract review process:</a:t>
            </a:r>
            <a:br>
              <a:rPr lang="en-NZ" b="1" dirty="0">
                <a:solidFill>
                  <a:schemeClr val="bg1"/>
                </a:solidFill>
              </a:rPr>
            </a:br>
            <a:r>
              <a:rPr lang="en-NZ" b="1" dirty="0">
                <a:solidFill>
                  <a:schemeClr val="bg1"/>
                </a:solidFill>
              </a:rPr>
              <a:t>		-	G</a:t>
            </a:r>
            <a:r>
              <a:rPr lang="en-NZ" sz="3100" b="1" dirty="0">
                <a:solidFill>
                  <a:schemeClr val="bg1"/>
                </a:solidFill>
              </a:rPr>
              <a:t>rowth of Raglan</a:t>
            </a:r>
            <a:r>
              <a:rPr lang="en-NZ" b="1" dirty="0"/>
              <a:t/>
            </a:r>
            <a:br>
              <a:rPr lang="en-NZ" b="1" dirty="0"/>
            </a:br>
            <a:endParaRPr lang="en-NZ" b="1" dirty="0"/>
          </a:p>
        </p:txBody>
      </p:sp>
      <p:sp>
        <p:nvSpPr>
          <p:cNvPr id="3" name="Content Placeholder 2"/>
          <p:cNvSpPr>
            <a:spLocks noGrp="1"/>
          </p:cNvSpPr>
          <p:nvPr>
            <p:ph idx="1"/>
          </p:nvPr>
        </p:nvSpPr>
        <p:spPr/>
        <p:txBody>
          <a:bodyPr>
            <a:normAutofit/>
          </a:bodyPr>
          <a:lstStyle/>
          <a:p>
            <a:r>
              <a:rPr lang="en-NZ" dirty="0"/>
              <a:t>Discussions with WDC staff around the growth of Raglan and the infrastructure and services required to manage waste issues.</a:t>
            </a:r>
          </a:p>
          <a:p>
            <a:pPr lvl="1"/>
            <a:r>
              <a:rPr lang="en-NZ" dirty="0"/>
              <a:t>We are building a case to WDC around the increased visitor population in Raglan.  We still don’t have great information on the peak numbers and trends for Raglan.  This information is critical for long term infrastructure planning.</a:t>
            </a:r>
          </a:p>
          <a:p>
            <a:pPr lvl="1"/>
            <a:r>
              <a:rPr lang="en-NZ" dirty="0"/>
              <a:t>Our statistics show:</a:t>
            </a:r>
          </a:p>
          <a:p>
            <a:pPr lvl="2"/>
            <a:r>
              <a:rPr lang="en-US" dirty="0"/>
              <a:t>The total refuse </a:t>
            </a:r>
            <a:r>
              <a:rPr lang="en-US" dirty="0" err="1"/>
              <a:t>tonnes</a:t>
            </a:r>
            <a:r>
              <a:rPr lang="en-US" dirty="0"/>
              <a:t> through the Raglan Resource Recovery Centre has increased by 377 </a:t>
            </a:r>
            <a:r>
              <a:rPr lang="en-US" dirty="0" err="1"/>
              <a:t>tonnes</a:t>
            </a:r>
            <a:r>
              <a:rPr lang="en-US" dirty="0"/>
              <a:t> (27%) in the last 3 years/</a:t>
            </a:r>
          </a:p>
          <a:p>
            <a:pPr lvl="2"/>
            <a:r>
              <a:rPr lang="en-US" dirty="0"/>
              <a:t>Recovered and recycled materials has increased by 477 </a:t>
            </a:r>
            <a:r>
              <a:rPr lang="en-US" dirty="0" err="1"/>
              <a:t>tonnes</a:t>
            </a:r>
            <a:r>
              <a:rPr lang="en-US" dirty="0"/>
              <a:t> (42%) in the last 3 years.</a:t>
            </a:r>
          </a:p>
          <a:p>
            <a:pPr lvl="2"/>
            <a:r>
              <a:rPr lang="en-US" dirty="0"/>
              <a:t>Xtreme conducted 120 street bin collections above the contracted collections.</a:t>
            </a:r>
          </a:p>
          <a:p>
            <a:pPr lvl="2"/>
            <a:r>
              <a:rPr lang="en-US" dirty="0"/>
              <a:t>Xtreme conducted 230 </a:t>
            </a:r>
            <a:r>
              <a:rPr lang="en-US" dirty="0" err="1"/>
              <a:t>hrs</a:t>
            </a:r>
            <a:r>
              <a:rPr lang="en-US" dirty="0"/>
              <a:t> more litter collection time above the contracted service.</a:t>
            </a:r>
          </a:p>
        </p:txBody>
      </p:sp>
    </p:spTree>
    <p:extLst>
      <p:ext uri="{BB962C8B-B14F-4D97-AF65-F5344CB8AC3E}">
        <p14:creationId xmlns:p14="http://schemas.microsoft.com/office/powerpoint/2010/main" val="380272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fontScale="90000"/>
          </a:bodyPr>
          <a:lstStyle/>
          <a:p>
            <a:r>
              <a:rPr lang="en-NZ" b="1" dirty="0">
                <a:solidFill>
                  <a:schemeClr val="bg1"/>
                </a:solidFill>
              </a:rPr>
              <a:t>Contract review process:</a:t>
            </a:r>
            <a:br>
              <a:rPr lang="en-NZ" b="1" dirty="0">
                <a:solidFill>
                  <a:schemeClr val="bg1"/>
                </a:solidFill>
              </a:rPr>
            </a:br>
            <a:r>
              <a:rPr lang="en-NZ" b="1" dirty="0">
                <a:solidFill>
                  <a:schemeClr val="bg1"/>
                </a:solidFill>
              </a:rPr>
              <a:t>		-	G</a:t>
            </a:r>
            <a:r>
              <a:rPr lang="en-NZ" sz="3100" b="1" dirty="0">
                <a:solidFill>
                  <a:schemeClr val="bg1"/>
                </a:solidFill>
              </a:rPr>
              <a:t>rowth of Raglan</a:t>
            </a:r>
            <a:r>
              <a:rPr lang="en-NZ" b="1" dirty="0"/>
              <a:t/>
            </a:r>
            <a:br>
              <a:rPr lang="en-NZ" b="1" dirty="0"/>
            </a:br>
            <a:endParaRPr lang="en-NZ" b="1" dirty="0"/>
          </a:p>
        </p:txBody>
      </p:sp>
      <p:sp>
        <p:nvSpPr>
          <p:cNvPr id="3" name="Content Placeholder 2"/>
          <p:cNvSpPr>
            <a:spLocks noGrp="1"/>
          </p:cNvSpPr>
          <p:nvPr>
            <p:ph idx="1"/>
          </p:nvPr>
        </p:nvSpPr>
        <p:spPr/>
        <p:txBody>
          <a:bodyPr>
            <a:normAutofit/>
          </a:bodyPr>
          <a:lstStyle/>
          <a:p>
            <a:r>
              <a:rPr lang="en-US" dirty="0"/>
              <a:t>Currently Xtreme is conducting more collections and bin services than they are being contracted for.  The service we provide reflects the need due to high visitor numbers.</a:t>
            </a:r>
          </a:p>
          <a:p>
            <a:pPr marL="0" indent="0">
              <a:buNone/>
            </a:pPr>
            <a:endParaRPr lang="en-US" dirty="0"/>
          </a:p>
          <a:p>
            <a:r>
              <a:rPr lang="en-US" dirty="0"/>
              <a:t>WDC, Xtreme, Te </a:t>
            </a:r>
            <a:r>
              <a:rPr lang="en-US" dirty="0" err="1"/>
              <a:t>Uku</a:t>
            </a:r>
            <a:r>
              <a:rPr lang="en-US" dirty="0"/>
              <a:t> School and Te </a:t>
            </a:r>
            <a:r>
              <a:rPr lang="en-US" dirty="0" err="1"/>
              <a:t>Uku</a:t>
            </a:r>
            <a:r>
              <a:rPr lang="en-US" dirty="0"/>
              <a:t> Farmers Market are upgrading the Te </a:t>
            </a:r>
            <a:r>
              <a:rPr lang="en-US" dirty="0" err="1"/>
              <a:t>Uku</a:t>
            </a:r>
            <a:r>
              <a:rPr lang="en-US" dirty="0"/>
              <a:t> recycle drop off </a:t>
            </a:r>
            <a:r>
              <a:rPr lang="en-US" dirty="0" err="1"/>
              <a:t>centre</a:t>
            </a:r>
            <a:r>
              <a:rPr lang="en-US" dirty="0"/>
              <a:t>.  The same is happening at Te Mata School.</a:t>
            </a:r>
          </a:p>
        </p:txBody>
      </p:sp>
    </p:spTree>
    <p:extLst>
      <p:ext uri="{BB962C8B-B14F-4D97-AF65-F5344CB8AC3E}">
        <p14:creationId xmlns:p14="http://schemas.microsoft.com/office/powerpoint/2010/main" val="212781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fontScale="90000"/>
          </a:bodyPr>
          <a:lstStyle/>
          <a:p>
            <a:r>
              <a:rPr lang="en-NZ" b="1" dirty="0">
                <a:solidFill>
                  <a:schemeClr val="bg1"/>
                </a:solidFill>
              </a:rPr>
              <a:t>Contract review process:</a:t>
            </a:r>
            <a:br>
              <a:rPr lang="en-NZ" b="1" dirty="0">
                <a:solidFill>
                  <a:schemeClr val="bg1"/>
                </a:solidFill>
              </a:rPr>
            </a:br>
            <a:r>
              <a:rPr lang="en-NZ" b="1" dirty="0">
                <a:solidFill>
                  <a:schemeClr val="bg1"/>
                </a:solidFill>
              </a:rPr>
              <a:t>	-Food waste collections</a:t>
            </a:r>
            <a:r>
              <a:rPr lang="en-NZ" sz="3100" b="1" dirty="0"/>
              <a:t/>
            </a:r>
            <a:br>
              <a:rPr lang="en-NZ" sz="3100" b="1" dirty="0"/>
            </a:br>
            <a:endParaRPr lang="en-NZ" sz="3100" b="1" dirty="0"/>
          </a:p>
        </p:txBody>
      </p:sp>
      <p:sp>
        <p:nvSpPr>
          <p:cNvPr id="3" name="Content Placeholder 2"/>
          <p:cNvSpPr>
            <a:spLocks noGrp="1"/>
          </p:cNvSpPr>
          <p:nvPr>
            <p:ph idx="1"/>
          </p:nvPr>
        </p:nvSpPr>
        <p:spPr/>
        <p:txBody>
          <a:bodyPr>
            <a:normAutofit/>
          </a:bodyPr>
          <a:lstStyle/>
          <a:p>
            <a:r>
              <a:rPr lang="en-US" dirty="0"/>
              <a:t>In July 2019 Raglan Community will decide whether or not to support a targeted rate fund for the continuation of the </a:t>
            </a:r>
            <a:r>
              <a:rPr lang="en-US" dirty="0" err="1"/>
              <a:t>kerbside</a:t>
            </a:r>
            <a:r>
              <a:rPr lang="en-US" dirty="0"/>
              <a:t> food waste collection.</a:t>
            </a:r>
          </a:p>
          <a:p>
            <a:pPr lvl="1"/>
            <a:r>
              <a:rPr lang="en-US" dirty="0"/>
              <a:t>The collection diverted over 150 </a:t>
            </a:r>
            <a:r>
              <a:rPr lang="en-US" dirty="0" err="1"/>
              <a:t>tonnes</a:t>
            </a:r>
            <a:r>
              <a:rPr lang="en-US" dirty="0"/>
              <a:t> of food waste between Aug 2017 – Aug 2018.</a:t>
            </a:r>
          </a:p>
          <a:p>
            <a:pPr lvl="1"/>
            <a:r>
              <a:rPr lang="en-US" dirty="0"/>
              <a:t>Food waste was added to </a:t>
            </a:r>
            <a:r>
              <a:rPr lang="en-US" dirty="0" err="1"/>
              <a:t>greenwaste</a:t>
            </a:r>
            <a:r>
              <a:rPr lang="en-US" dirty="0"/>
              <a:t> to produce approx. 300 </a:t>
            </a:r>
            <a:r>
              <a:rPr lang="en-US" dirty="0" err="1"/>
              <a:t>tonnes</a:t>
            </a:r>
            <a:r>
              <a:rPr lang="en-US" dirty="0"/>
              <a:t> of compost.</a:t>
            </a:r>
          </a:p>
          <a:p>
            <a:pPr lvl="1"/>
            <a:r>
              <a:rPr lang="en-US" dirty="0"/>
              <a:t>Pre-paid bag sales decreased by approx. $18,700 which equates to over 6,500 less bags sent to landfill.</a:t>
            </a:r>
          </a:p>
          <a:p>
            <a:pPr lvl="1"/>
            <a:endParaRPr lang="en-US" dirty="0"/>
          </a:p>
          <a:p>
            <a:pPr marL="0" indent="0">
              <a:buNone/>
            </a:pPr>
            <a:r>
              <a:rPr lang="en-US" dirty="0"/>
              <a:t>  </a:t>
            </a:r>
          </a:p>
          <a:p>
            <a:pPr marL="457200" lvl="1" indent="0">
              <a:buNone/>
            </a:pPr>
            <a:endParaRPr lang="en-US" dirty="0"/>
          </a:p>
        </p:txBody>
      </p:sp>
    </p:spTree>
    <p:extLst>
      <p:ext uri="{BB962C8B-B14F-4D97-AF65-F5344CB8AC3E}">
        <p14:creationId xmlns:p14="http://schemas.microsoft.com/office/powerpoint/2010/main" val="86814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fontScale="90000"/>
          </a:bodyPr>
          <a:lstStyle/>
          <a:p>
            <a:r>
              <a:rPr lang="en-NZ" b="1" dirty="0">
                <a:solidFill>
                  <a:schemeClr val="bg1"/>
                </a:solidFill>
              </a:rPr>
              <a:t>Contract review process:</a:t>
            </a:r>
            <a:br>
              <a:rPr lang="en-NZ" b="1" dirty="0">
                <a:solidFill>
                  <a:schemeClr val="bg1"/>
                </a:solidFill>
              </a:rPr>
            </a:br>
            <a:r>
              <a:rPr lang="en-NZ" b="1" dirty="0">
                <a:solidFill>
                  <a:schemeClr val="bg1"/>
                </a:solidFill>
              </a:rPr>
              <a:t>	-L</a:t>
            </a:r>
            <a:r>
              <a:rPr lang="en-US" sz="2800" b="1" dirty="0" err="1">
                <a:solidFill>
                  <a:schemeClr val="bg1"/>
                </a:solidFill>
              </a:rPr>
              <a:t>oss</a:t>
            </a:r>
            <a:r>
              <a:rPr lang="en-US" sz="2800" b="1" dirty="0">
                <a:solidFill>
                  <a:schemeClr val="bg1"/>
                </a:solidFill>
              </a:rPr>
              <a:t> of plastic markets</a:t>
            </a:r>
            <a:r>
              <a:rPr lang="en-NZ" sz="3100" b="1" dirty="0"/>
              <a:t/>
            </a:r>
            <a:br>
              <a:rPr lang="en-NZ" sz="3100" b="1" dirty="0"/>
            </a:br>
            <a:endParaRPr lang="en-NZ" sz="3100" b="1" dirty="0"/>
          </a:p>
        </p:txBody>
      </p:sp>
      <p:sp>
        <p:nvSpPr>
          <p:cNvPr id="3" name="Content Placeholder 2"/>
          <p:cNvSpPr>
            <a:spLocks noGrp="1"/>
          </p:cNvSpPr>
          <p:nvPr>
            <p:ph idx="1"/>
          </p:nvPr>
        </p:nvSpPr>
        <p:spPr/>
        <p:txBody>
          <a:bodyPr>
            <a:normAutofit/>
          </a:bodyPr>
          <a:lstStyle/>
          <a:p>
            <a:r>
              <a:rPr lang="en-US" dirty="0"/>
              <a:t>Due to the closure of plastic markets in China there are no markets for:</a:t>
            </a:r>
          </a:p>
          <a:p>
            <a:pPr lvl="1"/>
            <a:r>
              <a:rPr lang="en-US" dirty="0" err="1"/>
              <a:t>Coloured</a:t>
            </a:r>
            <a:r>
              <a:rPr lang="en-US" dirty="0"/>
              <a:t> PET, categories 3-7 and </a:t>
            </a:r>
            <a:r>
              <a:rPr lang="en-US" dirty="0" err="1"/>
              <a:t>coloured</a:t>
            </a:r>
            <a:r>
              <a:rPr lang="en-US" dirty="0"/>
              <a:t> film.</a:t>
            </a:r>
          </a:p>
          <a:p>
            <a:r>
              <a:rPr lang="en-US" dirty="0"/>
              <a:t>Xtreme are working with Hamilton and Raglan based plastic engineers to use the plastics to make products in Raglan.</a:t>
            </a:r>
          </a:p>
          <a:p>
            <a:r>
              <a:rPr lang="en-US" dirty="0"/>
              <a:t>An ideal location in </a:t>
            </a:r>
            <a:r>
              <a:rPr lang="en-US" dirty="0" err="1"/>
              <a:t>Aotearoa</a:t>
            </a:r>
            <a:r>
              <a:rPr lang="en-US" dirty="0"/>
              <a:t> for a plastic processing and manufacturing plant is northern Waikato.  </a:t>
            </a:r>
          </a:p>
          <a:p>
            <a:pPr lvl="1"/>
            <a:r>
              <a:rPr lang="en-US" dirty="0"/>
              <a:t>There is a large volume of plastic either created or transported through the Waikato from the </a:t>
            </a:r>
            <a:r>
              <a:rPr lang="en-US" dirty="0" err="1"/>
              <a:t>Rotorua</a:t>
            </a:r>
            <a:r>
              <a:rPr lang="en-US" dirty="0"/>
              <a:t>, Hauraki, Waikato, Auckland areas.  This volume would be sufficient to establish a hub of activity to ensure departure from fickle overseas markets.  </a:t>
            </a:r>
          </a:p>
          <a:p>
            <a:pPr marL="457200" lvl="1" indent="0">
              <a:buNone/>
            </a:pPr>
            <a:endParaRPr lang="en-US" dirty="0"/>
          </a:p>
        </p:txBody>
      </p:sp>
    </p:spTree>
    <p:extLst>
      <p:ext uri="{BB962C8B-B14F-4D97-AF65-F5344CB8AC3E}">
        <p14:creationId xmlns:p14="http://schemas.microsoft.com/office/powerpoint/2010/main" val="2435696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a:bodyPr>
          <a:lstStyle/>
          <a:p>
            <a:r>
              <a:rPr lang="en-NZ" b="1" dirty="0">
                <a:solidFill>
                  <a:schemeClr val="bg1"/>
                </a:solidFill>
              </a:rPr>
              <a:t>Contract review process:</a:t>
            </a:r>
            <a:br>
              <a:rPr lang="en-NZ" b="1" dirty="0">
                <a:solidFill>
                  <a:schemeClr val="bg1"/>
                </a:solidFill>
              </a:rPr>
            </a:br>
            <a:r>
              <a:rPr lang="en-NZ" b="1" dirty="0">
                <a:solidFill>
                  <a:schemeClr val="bg1"/>
                </a:solidFill>
              </a:rPr>
              <a:t>	-</a:t>
            </a:r>
            <a:r>
              <a:rPr lang="en-NZ" sz="2700" b="1" dirty="0">
                <a:solidFill>
                  <a:schemeClr val="bg1"/>
                </a:solidFill>
              </a:rPr>
              <a:t>Support required from Raglan Community Board</a:t>
            </a:r>
          </a:p>
        </p:txBody>
      </p:sp>
      <p:sp>
        <p:nvSpPr>
          <p:cNvPr id="3" name="Content Placeholder 2"/>
          <p:cNvSpPr>
            <a:spLocks noGrp="1"/>
          </p:cNvSpPr>
          <p:nvPr>
            <p:ph idx="1"/>
          </p:nvPr>
        </p:nvSpPr>
        <p:spPr/>
        <p:txBody>
          <a:bodyPr>
            <a:normAutofit/>
          </a:bodyPr>
          <a:lstStyle/>
          <a:p>
            <a:pPr>
              <a:buFont typeface="+mj-lt"/>
              <a:buAutoNum type="arabicPeriod"/>
            </a:pPr>
            <a:r>
              <a:rPr lang="en-US" dirty="0"/>
              <a:t>Advocate for more precise information on visitor numbers and trends</a:t>
            </a:r>
          </a:p>
          <a:p>
            <a:pPr>
              <a:buFont typeface="+mj-lt"/>
              <a:buAutoNum type="arabicPeriod"/>
            </a:pPr>
            <a:r>
              <a:rPr lang="en-US" dirty="0"/>
              <a:t>Increase Xtreme’s current contract – especially the summer season</a:t>
            </a:r>
          </a:p>
          <a:p>
            <a:pPr>
              <a:buFont typeface="+mj-lt"/>
              <a:buAutoNum type="arabicPeriod"/>
            </a:pPr>
            <a:r>
              <a:rPr lang="en-US" dirty="0"/>
              <a:t>Support for the continuation of the </a:t>
            </a:r>
            <a:r>
              <a:rPr lang="en-US" dirty="0" err="1"/>
              <a:t>kerbside</a:t>
            </a:r>
            <a:r>
              <a:rPr lang="en-US" dirty="0"/>
              <a:t> food waste collection</a:t>
            </a:r>
          </a:p>
          <a:p>
            <a:pPr>
              <a:buFont typeface="+mj-lt"/>
              <a:buAutoNum type="arabicPeriod"/>
            </a:pPr>
            <a:r>
              <a:rPr lang="en-US" dirty="0"/>
              <a:t>Support Xtreme to develop plastic processing and manufacturing in Raglan</a:t>
            </a:r>
          </a:p>
          <a:p>
            <a:pPr>
              <a:buFont typeface="+mj-lt"/>
              <a:buAutoNum type="arabicPeriod"/>
            </a:pPr>
            <a:r>
              <a:rPr lang="en-US" dirty="0"/>
              <a:t>Support a plastic processing and manufacturing plant/hub in the northern Waikato</a:t>
            </a:r>
          </a:p>
          <a:p>
            <a:endParaRPr lang="en-US" dirty="0"/>
          </a:p>
          <a:p>
            <a:endParaRPr lang="en-US" dirty="0"/>
          </a:p>
        </p:txBody>
      </p:sp>
    </p:spTree>
    <p:extLst>
      <p:ext uri="{BB962C8B-B14F-4D97-AF65-F5344CB8AC3E}">
        <p14:creationId xmlns:p14="http://schemas.microsoft.com/office/powerpoint/2010/main" val="4229237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E658EA-47D6-9D4E-8B64-3176C22BEE1C}"/>
              </a:ext>
            </a:extLst>
          </p:cNvPr>
          <p:cNvSpPr>
            <a:spLocks noGrp="1"/>
          </p:cNvSpPr>
          <p:nvPr>
            <p:ph idx="1"/>
          </p:nvPr>
        </p:nvSpPr>
        <p:spPr>
          <a:xfrm>
            <a:off x="2589212" y="2133600"/>
            <a:ext cx="8915400" cy="4515556"/>
          </a:xfrm>
        </p:spPr>
        <p:txBody>
          <a:bodyPr>
            <a:normAutofit/>
          </a:bodyPr>
          <a:lstStyle/>
          <a:p>
            <a:pPr marL="0" indent="0">
              <a:buNone/>
            </a:pPr>
            <a:endParaRPr lang="en-US" dirty="0"/>
          </a:p>
          <a:p>
            <a:pPr marL="0" indent="0">
              <a:buNone/>
            </a:pPr>
            <a:endParaRPr lang="en-US" dirty="0"/>
          </a:p>
          <a:p>
            <a:endParaRPr lang="en-US" dirty="0"/>
          </a:p>
          <a:p>
            <a:endParaRPr lang="en-US" dirty="0"/>
          </a:p>
        </p:txBody>
      </p:sp>
      <p:pic>
        <p:nvPicPr>
          <p:cNvPr id="4" name="Picture 3">
            <a:extLst>
              <a:ext uri="{FF2B5EF4-FFF2-40B4-BE49-F238E27FC236}">
                <a16:creationId xmlns="" xmlns:a16="http://schemas.microsoft.com/office/drawing/2014/main" id="{AE31EF49-F301-8E40-B886-A61D6ED5A86C}"/>
              </a:ext>
            </a:extLst>
          </p:cNvPr>
          <p:cNvPicPr>
            <a:picLocks noChangeAspect="1"/>
          </p:cNvPicPr>
          <p:nvPr/>
        </p:nvPicPr>
        <p:blipFill>
          <a:blip r:embed="rId2"/>
          <a:stretch>
            <a:fillRect/>
          </a:stretch>
        </p:blipFill>
        <p:spPr>
          <a:xfrm>
            <a:off x="0" y="-1384300"/>
            <a:ext cx="12192000" cy="9144000"/>
          </a:xfrm>
          <a:prstGeom prst="rect">
            <a:avLst/>
          </a:prstGeom>
        </p:spPr>
      </p:pic>
    </p:spTree>
    <p:extLst>
      <p:ext uri="{BB962C8B-B14F-4D97-AF65-F5344CB8AC3E}">
        <p14:creationId xmlns:p14="http://schemas.microsoft.com/office/powerpoint/2010/main" val="4240647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E658EA-47D6-9D4E-8B64-3176C22BEE1C}"/>
              </a:ext>
            </a:extLst>
          </p:cNvPr>
          <p:cNvSpPr>
            <a:spLocks noGrp="1"/>
          </p:cNvSpPr>
          <p:nvPr>
            <p:ph idx="1"/>
          </p:nvPr>
        </p:nvSpPr>
        <p:spPr>
          <a:xfrm>
            <a:off x="2589212" y="2133600"/>
            <a:ext cx="8915400" cy="4515556"/>
          </a:xfrm>
        </p:spPr>
        <p:txBody>
          <a:bodyPr>
            <a:normAutofit/>
          </a:bodyPr>
          <a:lstStyle/>
          <a:p>
            <a:pPr marL="0" indent="0">
              <a:buNone/>
            </a:pPr>
            <a:endParaRPr lang="en-US" dirty="0"/>
          </a:p>
          <a:p>
            <a:pPr marL="0" indent="0">
              <a:buNone/>
            </a:pPr>
            <a:endParaRPr lang="en-US" dirty="0"/>
          </a:p>
          <a:p>
            <a:endParaRPr lang="en-US" dirty="0"/>
          </a:p>
          <a:p>
            <a:endParaRPr lang="en-US" dirty="0"/>
          </a:p>
        </p:txBody>
      </p:sp>
      <p:pic>
        <p:nvPicPr>
          <p:cNvPr id="6" name="Picture 5">
            <a:extLst>
              <a:ext uri="{FF2B5EF4-FFF2-40B4-BE49-F238E27FC236}">
                <a16:creationId xmlns="" xmlns:a16="http://schemas.microsoft.com/office/drawing/2014/main" id="{80FC7F10-8BEE-4A4D-B078-37AADD29DC39}"/>
              </a:ext>
            </a:extLst>
          </p:cNvPr>
          <p:cNvPicPr>
            <a:picLocks noChangeAspect="1"/>
          </p:cNvPicPr>
          <p:nvPr/>
        </p:nvPicPr>
        <p:blipFill>
          <a:blip r:embed="rId2"/>
          <a:stretch>
            <a:fillRect/>
          </a:stretch>
        </p:blipFill>
        <p:spPr>
          <a:xfrm>
            <a:off x="1" y="-2229346"/>
            <a:ext cx="12191999" cy="9087346"/>
          </a:xfrm>
          <a:prstGeom prst="rect">
            <a:avLst/>
          </a:prstGeom>
        </p:spPr>
      </p:pic>
    </p:spTree>
    <p:extLst>
      <p:ext uri="{BB962C8B-B14F-4D97-AF65-F5344CB8AC3E}">
        <p14:creationId xmlns:p14="http://schemas.microsoft.com/office/powerpoint/2010/main" val="255935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E658EA-47D6-9D4E-8B64-3176C22BEE1C}"/>
              </a:ext>
            </a:extLst>
          </p:cNvPr>
          <p:cNvSpPr>
            <a:spLocks noGrp="1"/>
          </p:cNvSpPr>
          <p:nvPr>
            <p:ph idx="1"/>
          </p:nvPr>
        </p:nvSpPr>
        <p:spPr>
          <a:xfrm>
            <a:off x="2589212" y="2133600"/>
            <a:ext cx="8915400" cy="4515556"/>
          </a:xfrm>
        </p:spPr>
        <p:txBody>
          <a:bodyPr>
            <a:normAutofit/>
          </a:bodyPr>
          <a:lstStyle/>
          <a:p>
            <a:pPr marL="0" indent="0">
              <a:buNone/>
            </a:pPr>
            <a:endParaRPr lang="en-US" dirty="0"/>
          </a:p>
          <a:p>
            <a:pPr marL="0" indent="0">
              <a:buNone/>
            </a:pPr>
            <a:endParaRPr lang="en-US" dirty="0"/>
          </a:p>
          <a:p>
            <a:endParaRPr lang="en-US" dirty="0"/>
          </a:p>
          <a:p>
            <a:endParaRPr lang="en-US" dirty="0"/>
          </a:p>
        </p:txBody>
      </p:sp>
      <p:pic>
        <p:nvPicPr>
          <p:cNvPr id="5" name="Picture 4">
            <a:extLst>
              <a:ext uri="{FF2B5EF4-FFF2-40B4-BE49-F238E27FC236}">
                <a16:creationId xmlns="" xmlns:a16="http://schemas.microsoft.com/office/drawing/2014/main" id="{0910C0FF-9557-CC4A-912B-575A5A1CD679}"/>
              </a:ext>
            </a:extLst>
          </p:cNvPr>
          <p:cNvPicPr>
            <a:picLocks noChangeAspect="1"/>
          </p:cNvPicPr>
          <p:nvPr/>
        </p:nvPicPr>
        <p:blipFill>
          <a:blip r:embed="rId2"/>
          <a:stretch>
            <a:fillRect/>
          </a:stretch>
        </p:blipFill>
        <p:spPr>
          <a:xfrm>
            <a:off x="-456068" y="0"/>
            <a:ext cx="13104136" cy="7371076"/>
          </a:xfrm>
          <a:prstGeom prst="rect">
            <a:avLst/>
          </a:prstGeom>
        </p:spPr>
      </p:pic>
    </p:spTree>
    <p:extLst>
      <p:ext uri="{BB962C8B-B14F-4D97-AF65-F5344CB8AC3E}">
        <p14:creationId xmlns:p14="http://schemas.microsoft.com/office/powerpoint/2010/main" val="245519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E658EA-47D6-9D4E-8B64-3176C22BEE1C}"/>
              </a:ext>
            </a:extLst>
          </p:cNvPr>
          <p:cNvSpPr>
            <a:spLocks noGrp="1"/>
          </p:cNvSpPr>
          <p:nvPr>
            <p:ph idx="1"/>
          </p:nvPr>
        </p:nvSpPr>
        <p:spPr>
          <a:xfrm>
            <a:off x="2589212" y="2133600"/>
            <a:ext cx="8915400" cy="4515556"/>
          </a:xfrm>
        </p:spPr>
        <p:txBody>
          <a:bodyPr>
            <a:normAutofit/>
          </a:bodyPr>
          <a:lstStyle/>
          <a:p>
            <a:pPr marL="0" indent="0">
              <a:buNone/>
            </a:pPr>
            <a:endParaRPr lang="en-US" dirty="0"/>
          </a:p>
          <a:p>
            <a:pPr marL="0" indent="0">
              <a:buNone/>
            </a:pPr>
            <a:endParaRPr lang="en-US" dirty="0"/>
          </a:p>
          <a:p>
            <a:endParaRPr lang="en-US" dirty="0"/>
          </a:p>
          <a:p>
            <a:endParaRPr lang="en-US" dirty="0"/>
          </a:p>
        </p:txBody>
      </p:sp>
      <p:pic>
        <p:nvPicPr>
          <p:cNvPr id="6" name="Picture 5">
            <a:extLst>
              <a:ext uri="{FF2B5EF4-FFF2-40B4-BE49-F238E27FC236}">
                <a16:creationId xmlns="" xmlns:a16="http://schemas.microsoft.com/office/drawing/2014/main" id="{EB451D05-1FCF-A746-82C8-00A5B1DE9853}"/>
              </a:ext>
            </a:extLst>
          </p:cNvPr>
          <p:cNvPicPr>
            <a:picLocks noChangeAspect="1"/>
          </p:cNvPicPr>
          <p:nvPr/>
        </p:nvPicPr>
        <p:blipFill>
          <a:blip r:embed="rId2"/>
          <a:stretch>
            <a:fillRect/>
          </a:stretch>
        </p:blipFill>
        <p:spPr>
          <a:xfrm>
            <a:off x="3220751" y="0"/>
            <a:ext cx="5750497" cy="6858000"/>
          </a:xfrm>
          <a:prstGeom prst="rect">
            <a:avLst/>
          </a:prstGeom>
        </p:spPr>
      </p:pic>
    </p:spTree>
    <p:extLst>
      <p:ext uri="{BB962C8B-B14F-4D97-AF65-F5344CB8AC3E}">
        <p14:creationId xmlns:p14="http://schemas.microsoft.com/office/powerpoint/2010/main" val="88241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E658EA-47D6-9D4E-8B64-3176C22BEE1C}"/>
              </a:ext>
            </a:extLst>
          </p:cNvPr>
          <p:cNvSpPr>
            <a:spLocks noGrp="1"/>
          </p:cNvSpPr>
          <p:nvPr>
            <p:ph idx="1"/>
          </p:nvPr>
        </p:nvSpPr>
        <p:spPr>
          <a:xfrm>
            <a:off x="2589212" y="2133600"/>
            <a:ext cx="8915400" cy="4515556"/>
          </a:xfrm>
        </p:spPr>
        <p:txBody>
          <a:bodyPr>
            <a:normAutofit/>
          </a:bodyPr>
          <a:lstStyle/>
          <a:p>
            <a:pPr marL="0" indent="0">
              <a:buNone/>
            </a:pPr>
            <a:endParaRPr lang="en-US" dirty="0"/>
          </a:p>
          <a:p>
            <a:pPr marL="0" indent="0">
              <a:buNone/>
            </a:pPr>
            <a:endParaRPr lang="en-US" dirty="0"/>
          </a:p>
          <a:p>
            <a:endParaRPr lang="en-US" dirty="0"/>
          </a:p>
          <a:p>
            <a:endParaRPr lang="en-US" dirty="0"/>
          </a:p>
        </p:txBody>
      </p:sp>
      <p:sp>
        <p:nvSpPr>
          <p:cNvPr id="7" name="TextBox 6">
            <a:extLst>
              <a:ext uri="{FF2B5EF4-FFF2-40B4-BE49-F238E27FC236}">
                <a16:creationId xmlns="" xmlns:a16="http://schemas.microsoft.com/office/drawing/2014/main" id="{350FDFB3-78C8-EF4E-9B47-D7884C499743}"/>
              </a:ext>
            </a:extLst>
          </p:cNvPr>
          <p:cNvSpPr txBox="1"/>
          <p:nvPr/>
        </p:nvSpPr>
        <p:spPr>
          <a:xfrm>
            <a:off x="3632200" y="2133600"/>
            <a:ext cx="5448300" cy="1569660"/>
          </a:xfrm>
          <a:prstGeom prst="rect">
            <a:avLst/>
          </a:prstGeom>
          <a:noFill/>
        </p:spPr>
        <p:txBody>
          <a:bodyPr wrap="square" rtlCol="0">
            <a:spAutoFit/>
          </a:bodyPr>
          <a:lstStyle/>
          <a:p>
            <a:r>
              <a:rPr lang="en-US" sz="9600" dirty="0">
                <a:solidFill>
                  <a:schemeClr val="bg1"/>
                </a:solidFill>
              </a:rPr>
              <a:t>10 Years</a:t>
            </a:r>
            <a:endParaRPr lang="en-US" dirty="0">
              <a:solidFill>
                <a:schemeClr val="bg1"/>
              </a:solidFill>
            </a:endParaRPr>
          </a:p>
        </p:txBody>
      </p:sp>
    </p:spTree>
    <p:extLst>
      <p:ext uri="{BB962C8B-B14F-4D97-AF65-F5344CB8AC3E}">
        <p14:creationId xmlns:p14="http://schemas.microsoft.com/office/powerpoint/2010/main" val="204469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6637" y="1339403"/>
            <a:ext cx="9105363" cy="3970318"/>
          </a:xfrm>
          <a:prstGeom prst="rect">
            <a:avLst/>
          </a:prstGeom>
          <a:noFill/>
        </p:spPr>
        <p:txBody>
          <a:bodyPr wrap="square" rtlCol="0">
            <a:spAutoFit/>
          </a:bodyPr>
          <a:lstStyle/>
          <a:p>
            <a:endParaRPr lang="en-NZ" dirty="0"/>
          </a:p>
          <a:p>
            <a:endParaRPr lang="en-NZ" dirty="0"/>
          </a:p>
          <a:p>
            <a:r>
              <a:rPr lang="en-NZ" b="1" dirty="0"/>
              <a:t>Getting ready for this summer:</a:t>
            </a:r>
          </a:p>
          <a:p>
            <a:r>
              <a:rPr lang="en-NZ" dirty="0"/>
              <a:t>		-	change of collection days &amp; Centre open hours</a:t>
            </a:r>
          </a:p>
          <a:p>
            <a:endParaRPr lang="en-NZ" dirty="0"/>
          </a:p>
          <a:p>
            <a:r>
              <a:rPr lang="en-NZ" b="1" dirty="0"/>
              <a:t>Contract review process:</a:t>
            </a:r>
          </a:p>
          <a:p>
            <a:r>
              <a:rPr lang="en-NZ" dirty="0"/>
              <a:t>		-	growth of Raglan</a:t>
            </a:r>
          </a:p>
          <a:p>
            <a:r>
              <a:rPr lang="en-NZ" dirty="0"/>
              <a:t>		-	servicing litter and litter bins</a:t>
            </a:r>
          </a:p>
          <a:p>
            <a:r>
              <a:rPr lang="en-NZ" dirty="0"/>
              <a:t>		-	Te </a:t>
            </a:r>
            <a:r>
              <a:rPr lang="en-NZ" dirty="0" err="1"/>
              <a:t>Uku</a:t>
            </a:r>
            <a:r>
              <a:rPr lang="en-NZ" dirty="0"/>
              <a:t> &amp; Te Mata</a:t>
            </a:r>
          </a:p>
          <a:p>
            <a:r>
              <a:rPr lang="en-NZ" dirty="0"/>
              <a:t>		-	loss of plastic markets</a:t>
            </a:r>
          </a:p>
          <a:p>
            <a:r>
              <a:rPr lang="en-NZ" dirty="0"/>
              <a:t>		-	</a:t>
            </a:r>
            <a:r>
              <a:rPr lang="en-NZ" dirty="0" err="1"/>
              <a:t>foodwaste</a:t>
            </a:r>
            <a:r>
              <a:rPr lang="en-NZ" dirty="0"/>
              <a:t> collections targeted rate</a:t>
            </a:r>
          </a:p>
          <a:p>
            <a:endParaRPr lang="en-NZ" dirty="0"/>
          </a:p>
          <a:p>
            <a:r>
              <a:rPr lang="en-NZ" b="1" dirty="0"/>
              <a:t>Support needed from the Board</a:t>
            </a:r>
          </a:p>
          <a:p>
            <a:r>
              <a:rPr lang="en-NZ" dirty="0"/>
              <a:t>		</a:t>
            </a:r>
          </a:p>
        </p:txBody>
      </p:sp>
      <p:sp>
        <p:nvSpPr>
          <p:cNvPr id="5" name="TextBox 4"/>
          <p:cNvSpPr txBox="1"/>
          <p:nvPr/>
        </p:nvSpPr>
        <p:spPr>
          <a:xfrm>
            <a:off x="1815921" y="450761"/>
            <a:ext cx="9517487" cy="646331"/>
          </a:xfrm>
          <a:prstGeom prst="rect">
            <a:avLst/>
          </a:prstGeom>
          <a:solidFill>
            <a:schemeClr val="accent1"/>
          </a:solidFill>
        </p:spPr>
        <p:txBody>
          <a:bodyPr wrap="square" rtlCol="0">
            <a:spAutoFit/>
          </a:bodyPr>
          <a:lstStyle/>
          <a:p>
            <a:r>
              <a:rPr lang="en-NZ" sz="3600" b="1" dirty="0">
                <a:solidFill>
                  <a:schemeClr val="bg1"/>
                </a:solidFill>
              </a:rPr>
              <a:t>Presentation to Raglan Community Board</a:t>
            </a:r>
          </a:p>
        </p:txBody>
      </p:sp>
    </p:spTree>
    <p:extLst>
      <p:ext uri="{BB962C8B-B14F-4D97-AF65-F5344CB8AC3E}">
        <p14:creationId xmlns:p14="http://schemas.microsoft.com/office/powerpoint/2010/main" val="3361826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14259893"/>
              </p:ext>
            </p:extLst>
          </p:nvPr>
        </p:nvGraphicFramePr>
        <p:xfrm>
          <a:off x="1809477" y="2303767"/>
          <a:ext cx="9910295" cy="3947160"/>
        </p:xfrm>
        <a:graphic>
          <a:graphicData uri="http://schemas.openxmlformats.org/drawingml/2006/table">
            <a:tbl>
              <a:tblPr firstRow="1" bandRow="1">
                <a:tableStyleId>{5C22544A-7EE6-4342-B048-85BDC9FD1C3A}</a:tableStyleId>
              </a:tblPr>
              <a:tblGrid>
                <a:gridCol w="677400">
                  <a:extLst>
                    <a:ext uri="{9D8B030D-6E8A-4147-A177-3AD203B41FA5}">
                      <a16:colId xmlns="" xmlns:a16="http://schemas.microsoft.com/office/drawing/2014/main" val="20000"/>
                    </a:ext>
                  </a:extLst>
                </a:gridCol>
                <a:gridCol w="1318985">
                  <a:extLst>
                    <a:ext uri="{9D8B030D-6E8A-4147-A177-3AD203B41FA5}">
                      <a16:colId xmlns="" xmlns:a16="http://schemas.microsoft.com/office/drawing/2014/main" val="20001"/>
                    </a:ext>
                  </a:extLst>
                </a:gridCol>
                <a:gridCol w="1318985">
                  <a:extLst>
                    <a:ext uri="{9D8B030D-6E8A-4147-A177-3AD203B41FA5}">
                      <a16:colId xmlns="" xmlns:a16="http://schemas.microsoft.com/office/drawing/2014/main" val="20002"/>
                    </a:ext>
                  </a:extLst>
                </a:gridCol>
                <a:gridCol w="1318985">
                  <a:extLst>
                    <a:ext uri="{9D8B030D-6E8A-4147-A177-3AD203B41FA5}">
                      <a16:colId xmlns="" xmlns:a16="http://schemas.microsoft.com/office/drawing/2014/main" val="20003"/>
                    </a:ext>
                  </a:extLst>
                </a:gridCol>
                <a:gridCol w="1318985">
                  <a:extLst>
                    <a:ext uri="{9D8B030D-6E8A-4147-A177-3AD203B41FA5}">
                      <a16:colId xmlns="" xmlns:a16="http://schemas.microsoft.com/office/drawing/2014/main" val="20004"/>
                    </a:ext>
                  </a:extLst>
                </a:gridCol>
                <a:gridCol w="1318985">
                  <a:extLst>
                    <a:ext uri="{9D8B030D-6E8A-4147-A177-3AD203B41FA5}">
                      <a16:colId xmlns="" xmlns:a16="http://schemas.microsoft.com/office/drawing/2014/main" val="20005"/>
                    </a:ext>
                  </a:extLst>
                </a:gridCol>
                <a:gridCol w="1318985">
                  <a:extLst>
                    <a:ext uri="{9D8B030D-6E8A-4147-A177-3AD203B41FA5}">
                      <a16:colId xmlns="" xmlns:a16="http://schemas.microsoft.com/office/drawing/2014/main" val="20006"/>
                    </a:ext>
                  </a:extLst>
                </a:gridCol>
                <a:gridCol w="1318985">
                  <a:extLst>
                    <a:ext uri="{9D8B030D-6E8A-4147-A177-3AD203B41FA5}">
                      <a16:colId xmlns="" xmlns:a16="http://schemas.microsoft.com/office/drawing/2014/main" val="20007"/>
                    </a:ext>
                  </a:extLst>
                </a:gridCol>
              </a:tblGrid>
              <a:tr h="370840">
                <a:tc>
                  <a:txBody>
                    <a:bodyPr/>
                    <a:lstStyle/>
                    <a:p>
                      <a:endParaRPr lang="en-NZ" dirty="0"/>
                    </a:p>
                  </a:txBody>
                  <a:tcPr/>
                </a:tc>
                <a:tc>
                  <a:txBody>
                    <a:bodyPr/>
                    <a:lstStyle/>
                    <a:p>
                      <a:r>
                        <a:rPr lang="en-NZ" dirty="0"/>
                        <a:t>Mon</a:t>
                      </a:r>
                    </a:p>
                  </a:txBody>
                  <a:tcPr/>
                </a:tc>
                <a:tc>
                  <a:txBody>
                    <a:bodyPr/>
                    <a:lstStyle/>
                    <a:p>
                      <a:r>
                        <a:rPr lang="en-NZ" dirty="0"/>
                        <a:t>Tue</a:t>
                      </a:r>
                    </a:p>
                  </a:txBody>
                  <a:tcPr/>
                </a:tc>
                <a:tc>
                  <a:txBody>
                    <a:bodyPr/>
                    <a:lstStyle/>
                    <a:p>
                      <a:r>
                        <a:rPr lang="en-NZ" dirty="0"/>
                        <a:t>Wed</a:t>
                      </a:r>
                    </a:p>
                  </a:txBody>
                  <a:tcPr/>
                </a:tc>
                <a:tc>
                  <a:txBody>
                    <a:bodyPr/>
                    <a:lstStyle/>
                    <a:p>
                      <a:r>
                        <a:rPr lang="en-NZ" dirty="0"/>
                        <a:t>Thu</a:t>
                      </a:r>
                    </a:p>
                  </a:txBody>
                  <a:tcPr/>
                </a:tc>
                <a:tc>
                  <a:txBody>
                    <a:bodyPr/>
                    <a:lstStyle/>
                    <a:p>
                      <a:r>
                        <a:rPr lang="en-NZ" dirty="0"/>
                        <a:t>Fri</a:t>
                      </a:r>
                    </a:p>
                  </a:txBody>
                  <a:tcPr/>
                </a:tc>
                <a:tc>
                  <a:txBody>
                    <a:bodyPr/>
                    <a:lstStyle/>
                    <a:p>
                      <a:r>
                        <a:rPr lang="en-NZ" dirty="0"/>
                        <a:t>Sat</a:t>
                      </a:r>
                    </a:p>
                  </a:txBody>
                  <a:tcPr/>
                </a:tc>
                <a:tc>
                  <a:txBody>
                    <a:bodyPr/>
                    <a:lstStyle/>
                    <a:p>
                      <a:r>
                        <a:rPr lang="en-NZ" dirty="0"/>
                        <a:t>Sun</a:t>
                      </a:r>
                    </a:p>
                  </a:txBody>
                  <a:tcPr/>
                </a:tc>
                <a:extLst>
                  <a:ext uri="{0D108BD9-81ED-4DB2-BD59-A6C34878D82A}">
                    <a16:rowId xmlns="" xmlns:a16="http://schemas.microsoft.com/office/drawing/2014/main" val="10000"/>
                  </a:ext>
                </a:extLst>
              </a:tr>
              <a:tr h="370840">
                <a:tc>
                  <a:txBody>
                    <a:bodyPr/>
                    <a:lstStyle/>
                    <a:p>
                      <a:r>
                        <a:rPr lang="en-NZ" sz="1200" dirty="0"/>
                        <a:t>6am</a:t>
                      </a:r>
                    </a:p>
                  </a:txBody>
                  <a:tcPr>
                    <a:solidFill>
                      <a:schemeClr val="bg1">
                        <a:lumMod val="85000"/>
                      </a:schemeClr>
                    </a:solidFill>
                  </a:tcPr>
                </a:tc>
                <a:tc>
                  <a:txBody>
                    <a:bodyPr/>
                    <a:lstStyle/>
                    <a:p>
                      <a:r>
                        <a:rPr lang="en-NZ" sz="1200" dirty="0"/>
                        <a:t>Bus. Collection</a:t>
                      </a:r>
                    </a:p>
                    <a:p>
                      <a:r>
                        <a:rPr lang="en-NZ" sz="1200" dirty="0"/>
                        <a:t>Street bins</a:t>
                      </a:r>
                    </a:p>
                    <a:p>
                      <a:r>
                        <a:rPr lang="en-NZ" sz="1200" dirty="0"/>
                        <a:t>Te </a:t>
                      </a:r>
                      <a:r>
                        <a:rPr lang="en-NZ" sz="1200" dirty="0" err="1"/>
                        <a:t>Uku</a:t>
                      </a:r>
                      <a:r>
                        <a:rPr lang="en-NZ" sz="1200" dirty="0"/>
                        <a:t>/Te</a:t>
                      </a:r>
                      <a:r>
                        <a:rPr lang="en-NZ" sz="1200" baseline="0" dirty="0"/>
                        <a:t> Mata</a:t>
                      </a:r>
                      <a:endParaRPr lang="en-NZ" sz="1200" dirty="0"/>
                    </a:p>
                  </a:txBody>
                  <a:tcPr>
                    <a:solidFill>
                      <a:schemeClr val="bg1">
                        <a:lumMod val="85000"/>
                      </a:schemeClr>
                    </a:solidFill>
                  </a:tcPr>
                </a:tc>
                <a:tc>
                  <a:txBody>
                    <a:bodyPr/>
                    <a:lstStyle/>
                    <a:p>
                      <a:r>
                        <a:rPr lang="en-NZ" sz="1200" dirty="0"/>
                        <a:t>Street bins</a:t>
                      </a:r>
                    </a:p>
                    <a:p>
                      <a:endParaRPr lang="en-NZ" sz="1200" dirty="0"/>
                    </a:p>
                  </a:txBody>
                  <a:tcPr>
                    <a:solidFill>
                      <a:schemeClr val="bg1">
                        <a:lumMod val="85000"/>
                      </a:schemeClr>
                    </a:solidFill>
                  </a:tcPr>
                </a:tc>
                <a:tc>
                  <a:txBody>
                    <a:bodyPr/>
                    <a:lstStyle/>
                    <a:p>
                      <a:r>
                        <a:rPr lang="en-NZ" sz="1200" dirty="0"/>
                        <a:t>Bus. Collection</a:t>
                      </a:r>
                    </a:p>
                    <a:p>
                      <a:r>
                        <a:rPr lang="en-NZ" sz="1200" dirty="0"/>
                        <a:t>Street bins</a:t>
                      </a:r>
                    </a:p>
                    <a:p>
                      <a:r>
                        <a:rPr lang="en-NZ" sz="1200" dirty="0"/>
                        <a:t>Te </a:t>
                      </a:r>
                      <a:r>
                        <a:rPr lang="en-NZ" sz="1200" dirty="0" err="1"/>
                        <a:t>Uku</a:t>
                      </a:r>
                      <a:endParaRPr lang="en-NZ" sz="1200" dirty="0"/>
                    </a:p>
                  </a:txBody>
                  <a:tcPr>
                    <a:solidFill>
                      <a:schemeClr val="bg1">
                        <a:lumMod val="85000"/>
                      </a:schemeClr>
                    </a:solidFill>
                  </a:tcPr>
                </a:tc>
                <a:tc>
                  <a:txBody>
                    <a:bodyPr/>
                    <a:lstStyle/>
                    <a:p>
                      <a:r>
                        <a:rPr lang="en-NZ" sz="1200" dirty="0"/>
                        <a:t>Street bins</a:t>
                      </a:r>
                    </a:p>
                  </a:txBody>
                  <a:tcPr>
                    <a:solidFill>
                      <a:schemeClr val="bg1">
                        <a:lumMod val="85000"/>
                      </a:schemeClr>
                    </a:solidFill>
                  </a:tcPr>
                </a:tc>
                <a:tc>
                  <a:txBody>
                    <a:bodyPr/>
                    <a:lstStyle/>
                    <a:p>
                      <a:r>
                        <a:rPr lang="en-NZ" sz="1200" dirty="0"/>
                        <a:t>Bus. Collection</a:t>
                      </a:r>
                    </a:p>
                    <a:p>
                      <a:r>
                        <a:rPr lang="en-NZ" sz="1200" dirty="0"/>
                        <a:t>Street bins</a:t>
                      </a:r>
                    </a:p>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Te </a:t>
                      </a:r>
                      <a:r>
                        <a:rPr lang="en-NZ" sz="1200" dirty="0" err="1"/>
                        <a:t>Uku</a:t>
                      </a:r>
                      <a:r>
                        <a:rPr lang="en-NZ" sz="1200" dirty="0"/>
                        <a:t>/Te</a:t>
                      </a:r>
                      <a:r>
                        <a:rPr lang="en-NZ" sz="1200" baseline="0" dirty="0"/>
                        <a:t> Mata</a:t>
                      </a:r>
                      <a:endParaRPr lang="en-NZ" sz="1200" dirty="0"/>
                    </a:p>
                  </a:txBody>
                  <a:tcPr>
                    <a:solidFill>
                      <a:schemeClr val="bg1">
                        <a:lumMod val="85000"/>
                      </a:schemeClr>
                    </a:solidFill>
                  </a:tcPr>
                </a:tc>
                <a:tc>
                  <a:txBody>
                    <a:bodyPr/>
                    <a:lstStyle/>
                    <a:p>
                      <a:r>
                        <a:rPr lang="en-NZ" sz="1200" dirty="0"/>
                        <a:t>Street bins</a:t>
                      </a:r>
                    </a:p>
                    <a:p>
                      <a:endParaRPr lang="en-NZ" sz="1200" dirty="0"/>
                    </a:p>
                  </a:txBody>
                  <a:tcPr>
                    <a:solidFill>
                      <a:schemeClr val="bg1">
                        <a:lumMod val="85000"/>
                      </a:schemeClr>
                    </a:solidFill>
                  </a:tcPr>
                </a:tc>
                <a:tc>
                  <a:txBody>
                    <a:bodyPr/>
                    <a:lstStyle/>
                    <a:p>
                      <a:r>
                        <a:rPr lang="en-NZ" sz="1200" dirty="0"/>
                        <a:t>Street bins</a:t>
                      </a:r>
                    </a:p>
                    <a:p>
                      <a:endParaRPr lang="en-NZ" sz="1200" dirty="0"/>
                    </a:p>
                  </a:txBody>
                  <a:tcPr>
                    <a:solidFill>
                      <a:schemeClr val="bg1">
                        <a:lumMod val="85000"/>
                      </a:schemeClr>
                    </a:solidFill>
                  </a:tcPr>
                </a:tc>
                <a:extLst>
                  <a:ext uri="{0D108BD9-81ED-4DB2-BD59-A6C34878D82A}">
                    <a16:rowId xmlns="" xmlns:a16="http://schemas.microsoft.com/office/drawing/2014/main" val="10001"/>
                  </a:ext>
                </a:extLst>
              </a:tr>
              <a:tr h="370840">
                <a:tc>
                  <a:txBody>
                    <a:bodyPr/>
                    <a:lstStyle/>
                    <a:p>
                      <a:r>
                        <a:rPr lang="en-NZ" sz="1200" dirty="0"/>
                        <a:t>8.30</a:t>
                      </a:r>
                    </a:p>
                  </a:txBody>
                  <a:tcPr/>
                </a:tc>
                <a:tc>
                  <a:txBody>
                    <a:bodyPr/>
                    <a:lstStyle/>
                    <a:p>
                      <a:endParaRPr lang="en-NZ" sz="1200" dirty="0"/>
                    </a:p>
                  </a:txBody>
                  <a:tcPr/>
                </a:tc>
                <a:tc>
                  <a:txBody>
                    <a:bodyPr/>
                    <a:lstStyle/>
                    <a:p>
                      <a:r>
                        <a:rPr lang="en-NZ" sz="1200" dirty="0"/>
                        <a:t>Kerbside</a:t>
                      </a:r>
                    </a:p>
                    <a:p>
                      <a:r>
                        <a:rPr lang="en-NZ" sz="1200" dirty="0"/>
                        <a:t>Pre-paid bag</a:t>
                      </a:r>
                    </a:p>
                    <a:p>
                      <a:r>
                        <a:rPr lang="en-NZ" sz="1200" dirty="0" err="1"/>
                        <a:t>foodwaste</a:t>
                      </a:r>
                      <a:endParaRPr lang="en-NZ" sz="1200" dirty="0"/>
                    </a:p>
                  </a:txBody>
                  <a:tcPr>
                    <a:solidFill>
                      <a:schemeClr val="bg2">
                        <a:lumMod val="75000"/>
                      </a:schemeClr>
                    </a:solidFill>
                  </a:tcPr>
                </a:tc>
                <a:tc>
                  <a:txBody>
                    <a:bodyPr/>
                    <a:lstStyle/>
                    <a:p>
                      <a:r>
                        <a:rPr lang="en-NZ" sz="1200" dirty="0"/>
                        <a:t>Kerbside</a:t>
                      </a:r>
                    </a:p>
                    <a:p>
                      <a:r>
                        <a:rPr lang="en-NZ" sz="1200" dirty="0"/>
                        <a:t>Pre-paid bag</a:t>
                      </a:r>
                    </a:p>
                    <a:p>
                      <a:r>
                        <a:rPr lang="en-NZ" sz="1200" dirty="0" err="1"/>
                        <a:t>foodwaste</a:t>
                      </a:r>
                      <a:endParaRPr lang="en-NZ" sz="1200" dirty="0"/>
                    </a:p>
                  </a:txBody>
                  <a:tcPr>
                    <a:solidFill>
                      <a:schemeClr val="bg2">
                        <a:lumMod val="75000"/>
                      </a:schemeClr>
                    </a:solidFill>
                  </a:tcPr>
                </a:tc>
                <a:tc>
                  <a:txBody>
                    <a:bodyPr/>
                    <a:lstStyle/>
                    <a:p>
                      <a:r>
                        <a:rPr lang="en-NZ" sz="1200" dirty="0"/>
                        <a:t>Kerbside</a:t>
                      </a:r>
                    </a:p>
                    <a:p>
                      <a:r>
                        <a:rPr lang="en-NZ" sz="1200" dirty="0"/>
                        <a:t>Pre-paid bag</a:t>
                      </a:r>
                    </a:p>
                    <a:p>
                      <a:r>
                        <a:rPr lang="en-NZ" sz="1200" dirty="0" err="1"/>
                        <a:t>foodwaste</a:t>
                      </a:r>
                      <a:endParaRPr lang="en-NZ" sz="1200" dirty="0"/>
                    </a:p>
                  </a:txBody>
                  <a:tcPr>
                    <a:solidFill>
                      <a:schemeClr val="bg2">
                        <a:lumMod val="75000"/>
                      </a:schemeClr>
                    </a:solidFill>
                  </a:tcPr>
                </a:tc>
                <a:tc>
                  <a:txBody>
                    <a:bodyPr/>
                    <a:lstStyle/>
                    <a:p>
                      <a:r>
                        <a:rPr lang="en-NZ" sz="1200" dirty="0"/>
                        <a:t>Kerbside</a:t>
                      </a:r>
                    </a:p>
                    <a:p>
                      <a:r>
                        <a:rPr lang="en-NZ" sz="1200" dirty="0"/>
                        <a:t>Pre-paid bag</a:t>
                      </a:r>
                    </a:p>
                    <a:p>
                      <a:r>
                        <a:rPr lang="en-NZ" sz="1200" dirty="0" err="1"/>
                        <a:t>foodwaste</a:t>
                      </a:r>
                      <a:endParaRPr lang="en-NZ" sz="1200" dirty="0"/>
                    </a:p>
                  </a:txBody>
                  <a:tcPr>
                    <a:solidFill>
                      <a:schemeClr val="bg2">
                        <a:lumMod val="75000"/>
                      </a:schemeClr>
                    </a:solidFill>
                  </a:tcPr>
                </a:tc>
                <a:tc>
                  <a:txBody>
                    <a:bodyPr/>
                    <a:lstStyle/>
                    <a:p>
                      <a:r>
                        <a:rPr lang="en-NZ" sz="1200" dirty="0"/>
                        <a:t>10.00</a:t>
                      </a:r>
                    </a:p>
                    <a:p>
                      <a:r>
                        <a:rPr lang="en-NZ" sz="1200" dirty="0"/>
                        <a:t>Centre open</a:t>
                      </a:r>
                    </a:p>
                  </a:txBody>
                  <a:tcPr>
                    <a:solidFill>
                      <a:schemeClr val="accent2">
                        <a:lumMod val="40000"/>
                        <a:lumOff val="60000"/>
                      </a:schemeClr>
                    </a:solidFill>
                  </a:tcPr>
                </a:tc>
                <a:tc>
                  <a:txBody>
                    <a:bodyPr/>
                    <a:lstStyle/>
                    <a:p>
                      <a:r>
                        <a:rPr lang="en-NZ" sz="1200" dirty="0"/>
                        <a:t>10.00</a:t>
                      </a:r>
                    </a:p>
                    <a:p>
                      <a:r>
                        <a:rPr lang="en-NZ" sz="1200" dirty="0"/>
                        <a:t>Centre open</a:t>
                      </a:r>
                    </a:p>
                    <a:p>
                      <a:endParaRPr lang="en-NZ" sz="1200" dirty="0"/>
                    </a:p>
                  </a:txBody>
                  <a:tcPr>
                    <a:solidFill>
                      <a:schemeClr val="accent2">
                        <a:lumMod val="40000"/>
                        <a:lumOff val="60000"/>
                      </a:schemeClr>
                    </a:solidFill>
                  </a:tcPr>
                </a:tc>
                <a:extLst>
                  <a:ext uri="{0D108BD9-81ED-4DB2-BD59-A6C34878D82A}">
                    <a16:rowId xmlns="" xmlns:a16="http://schemas.microsoft.com/office/drawing/2014/main" val="10002"/>
                  </a:ext>
                </a:extLst>
              </a:tr>
              <a:tr h="370840">
                <a:tc>
                  <a:txBody>
                    <a:bodyPr/>
                    <a:lstStyle/>
                    <a:p>
                      <a:r>
                        <a:rPr lang="en-NZ" sz="1200" dirty="0"/>
                        <a:t>12.30</a:t>
                      </a:r>
                    </a:p>
                  </a:txBody>
                  <a:tcPr>
                    <a:solidFill>
                      <a:schemeClr val="accent2">
                        <a:lumMod val="40000"/>
                        <a:lumOff val="60000"/>
                      </a:schemeClr>
                    </a:solidFill>
                  </a:tcPr>
                </a:tc>
                <a:tc>
                  <a:txBody>
                    <a:bodyPr/>
                    <a:lstStyle/>
                    <a:p>
                      <a:r>
                        <a:rPr lang="en-NZ" sz="1200" dirty="0"/>
                        <a:t>Centre open</a:t>
                      </a:r>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open</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open</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open</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open</a:t>
                      </a:r>
                    </a:p>
                    <a:p>
                      <a:endParaRPr lang="en-NZ" sz="1200" dirty="0"/>
                    </a:p>
                  </a:txBody>
                  <a:tcPr>
                    <a:solidFill>
                      <a:schemeClr val="accent2">
                        <a:lumMod val="40000"/>
                        <a:lumOff val="60000"/>
                      </a:schemeClr>
                    </a:solidFill>
                  </a:tcPr>
                </a:tc>
                <a:tc>
                  <a:txBody>
                    <a:bodyPr/>
                    <a:lstStyle/>
                    <a:p>
                      <a:endParaRPr lang="en-NZ" sz="1200" dirty="0"/>
                    </a:p>
                  </a:txBody>
                  <a:tcPr>
                    <a:solidFill>
                      <a:schemeClr val="accent2">
                        <a:lumMod val="40000"/>
                        <a:lumOff val="60000"/>
                      </a:schemeClr>
                    </a:solidFill>
                  </a:tcPr>
                </a:tc>
                <a:tc>
                  <a:txBody>
                    <a:bodyPr/>
                    <a:lstStyle/>
                    <a:p>
                      <a:endParaRPr lang="en-NZ" sz="1200" dirty="0"/>
                    </a:p>
                  </a:txBody>
                  <a:tcPr>
                    <a:solidFill>
                      <a:schemeClr val="accent2">
                        <a:lumMod val="40000"/>
                        <a:lumOff val="60000"/>
                      </a:schemeClr>
                    </a:solidFill>
                  </a:tcPr>
                </a:tc>
                <a:extLst>
                  <a:ext uri="{0D108BD9-81ED-4DB2-BD59-A6C34878D82A}">
                    <a16:rowId xmlns="" xmlns:a16="http://schemas.microsoft.com/office/drawing/2014/main" val="10003"/>
                  </a:ext>
                </a:extLst>
              </a:tr>
              <a:tr h="370840">
                <a:tc>
                  <a:txBody>
                    <a:bodyPr/>
                    <a:lstStyle/>
                    <a:p>
                      <a:r>
                        <a:rPr lang="en-NZ" sz="1200" dirty="0"/>
                        <a:t>1.30</a:t>
                      </a:r>
                    </a:p>
                  </a:txBody>
                  <a:tcPr/>
                </a:tc>
                <a:tc>
                  <a:txBody>
                    <a:bodyPr/>
                    <a:lstStyle/>
                    <a:p>
                      <a:endParaRPr lang="en-NZ" sz="1200" dirty="0"/>
                    </a:p>
                  </a:txBody>
                  <a:tcPr>
                    <a:solidFill>
                      <a:schemeClr val="accent2">
                        <a:lumMod val="40000"/>
                        <a:lumOff val="60000"/>
                      </a:schemeClr>
                    </a:solidFill>
                  </a:tcPr>
                </a:tc>
                <a:tc>
                  <a:txBody>
                    <a:bodyPr/>
                    <a:lstStyle/>
                    <a:p>
                      <a:r>
                        <a:rPr lang="en-NZ" sz="1200" dirty="0"/>
                        <a:t>Collections complete</a:t>
                      </a:r>
                    </a:p>
                  </a:txBody>
                  <a:tcPr>
                    <a:solidFill>
                      <a:schemeClr val="bg2">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Collections complete</a:t>
                      </a:r>
                    </a:p>
                  </a:txBody>
                  <a:tcPr>
                    <a:solidFill>
                      <a:schemeClr val="bg2">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Collections complete</a:t>
                      </a:r>
                    </a:p>
                  </a:txBody>
                  <a:tcPr>
                    <a:solidFill>
                      <a:schemeClr val="bg2">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Collections complete</a:t>
                      </a:r>
                    </a:p>
                  </a:txBody>
                  <a:tcPr>
                    <a:solidFill>
                      <a:schemeClr val="bg2">
                        <a:lumMod val="75000"/>
                      </a:schemeClr>
                    </a:solidFill>
                  </a:tcPr>
                </a:tc>
                <a:tc>
                  <a:txBody>
                    <a:bodyPr/>
                    <a:lstStyle/>
                    <a:p>
                      <a:endParaRPr lang="en-NZ" sz="1200" dirty="0"/>
                    </a:p>
                  </a:txBody>
                  <a:tcPr>
                    <a:solidFill>
                      <a:schemeClr val="accent2">
                        <a:lumMod val="40000"/>
                        <a:lumOff val="60000"/>
                      </a:schemeClr>
                    </a:solidFill>
                  </a:tcPr>
                </a:tc>
                <a:tc>
                  <a:txBody>
                    <a:bodyPr/>
                    <a:lstStyle/>
                    <a:p>
                      <a:endParaRPr lang="en-NZ" sz="1200" dirty="0"/>
                    </a:p>
                  </a:txBody>
                  <a:tcPr>
                    <a:solidFill>
                      <a:schemeClr val="accent2">
                        <a:lumMod val="40000"/>
                        <a:lumOff val="60000"/>
                      </a:schemeClr>
                    </a:solidFill>
                  </a:tcPr>
                </a:tc>
                <a:extLst>
                  <a:ext uri="{0D108BD9-81ED-4DB2-BD59-A6C34878D82A}">
                    <a16:rowId xmlns="" xmlns:a16="http://schemas.microsoft.com/office/drawing/2014/main" val="10004"/>
                  </a:ext>
                </a:extLst>
              </a:tr>
              <a:tr h="370840">
                <a:tc>
                  <a:txBody>
                    <a:bodyPr/>
                    <a:lstStyle/>
                    <a:p>
                      <a:endParaRPr lang="en-NZ" sz="1200" dirty="0"/>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tc>
                  <a:txBody>
                    <a:bodyPr/>
                    <a:lstStyle/>
                    <a:p>
                      <a:r>
                        <a:rPr lang="en-NZ" sz="1200" dirty="0"/>
                        <a:t>processing</a:t>
                      </a:r>
                    </a:p>
                  </a:txBody>
                  <a:tcPr>
                    <a:solidFill>
                      <a:schemeClr val="accent6">
                        <a:lumMod val="60000"/>
                        <a:lumOff val="40000"/>
                      </a:schemeClr>
                    </a:solidFill>
                  </a:tcPr>
                </a:tc>
                <a:extLst>
                  <a:ext uri="{0D108BD9-81ED-4DB2-BD59-A6C34878D82A}">
                    <a16:rowId xmlns="" xmlns:a16="http://schemas.microsoft.com/office/drawing/2014/main" val="10005"/>
                  </a:ext>
                </a:extLst>
              </a:tr>
              <a:tr h="370840">
                <a:tc>
                  <a:txBody>
                    <a:bodyPr/>
                    <a:lstStyle/>
                    <a:p>
                      <a:endParaRPr lang="en-NZ" sz="1200" dirty="0"/>
                    </a:p>
                  </a:txBody>
                  <a:tcPr>
                    <a:solidFill>
                      <a:schemeClr val="bg1">
                        <a:lumMod val="85000"/>
                      </a:schemeClr>
                    </a:solidFill>
                  </a:tcPr>
                </a:tc>
                <a:tc>
                  <a:txBody>
                    <a:bodyPr/>
                    <a:lstStyle/>
                    <a:p>
                      <a:r>
                        <a:rPr lang="en-NZ" sz="1200" dirty="0"/>
                        <a:t>Street litter</a:t>
                      </a:r>
                    </a:p>
                  </a:txBody>
                  <a:tcPr>
                    <a:solidFill>
                      <a:schemeClr val="bg1">
                        <a:lumMod val="85000"/>
                      </a:schemeClr>
                    </a:solidFill>
                  </a:tcPr>
                </a:tc>
                <a:tc>
                  <a:txBody>
                    <a:bodyPr/>
                    <a:lstStyle/>
                    <a:p>
                      <a:endParaRPr lang="en-NZ" sz="1200" dirty="0"/>
                    </a:p>
                  </a:txBody>
                  <a:tcPr>
                    <a:solidFill>
                      <a:schemeClr val="bg1">
                        <a:lumMod val="85000"/>
                      </a:schemeClr>
                    </a:solidFill>
                  </a:tcPr>
                </a:tc>
                <a:tc>
                  <a:txBody>
                    <a:bodyPr/>
                    <a:lstStyle/>
                    <a:p>
                      <a:endParaRPr lang="en-NZ" sz="1200" dirty="0"/>
                    </a:p>
                  </a:txBody>
                  <a:tcPr>
                    <a:solidFill>
                      <a:schemeClr val="bg1">
                        <a:lumMod val="85000"/>
                      </a:schemeClr>
                    </a:solidFill>
                  </a:tcPr>
                </a:tc>
                <a:tc>
                  <a:txBody>
                    <a:bodyPr/>
                    <a:lstStyle/>
                    <a:p>
                      <a:endParaRPr lang="en-NZ" sz="1200" dirty="0"/>
                    </a:p>
                  </a:txBody>
                  <a:tcPr>
                    <a:solidFill>
                      <a:schemeClr val="bg1">
                        <a:lumMod val="85000"/>
                      </a:schemeClr>
                    </a:solidFill>
                  </a:tcPr>
                </a:tc>
                <a:tc>
                  <a:txBody>
                    <a:bodyPr/>
                    <a:lstStyle/>
                    <a:p>
                      <a:r>
                        <a:rPr lang="en-NZ" sz="1200" dirty="0"/>
                        <a:t>Street litter</a:t>
                      </a:r>
                    </a:p>
                  </a:txBody>
                  <a:tcPr>
                    <a:solidFill>
                      <a:schemeClr val="bg1">
                        <a:lumMod val="85000"/>
                      </a:schemeClr>
                    </a:solidFill>
                  </a:tcPr>
                </a:tc>
                <a:tc>
                  <a:txBody>
                    <a:bodyPr/>
                    <a:lstStyle/>
                    <a:p>
                      <a:r>
                        <a:rPr lang="en-NZ" sz="1200" dirty="0"/>
                        <a:t>Street</a:t>
                      </a:r>
                      <a:r>
                        <a:rPr lang="en-NZ" sz="1200" baseline="0" dirty="0"/>
                        <a:t> bins/litter</a:t>
                      </a:r>
                      <a:endParaRPr lang="en-NZ" sz="1200" dirty="0"/>
                    </a:p>
                  </a:txBody>
                  <a:tcPr>
                    <a:solidFill>
                      <a:schemeClr val="bg1">
                        <a:lumMod val="85000"/>
                      </a:schemeClr>
                    </a:solidFill>
                  </a:tcPr>
                </a:tc>
                <a:tc>
                  <a:txBody>
                    <a:bodyPr/>
                    <a:lstStyle/>
                    <a:p>
                      <a:r>
                        <a:rPr lang="en-NZ" sz="1200" dirty="0"/>
                        <a:t>Street bins/litter</a:t>
                      </a:r>
                    </a:p>
                  </a:txBody>
                  <a:tcPr>
                    <a:solidFill>
                      <a:schemeClr val="bg1">
                        <a:lumMod val="85000"/>
                      </a:schemeClr>
                    </a:solidFill>
                  </a:tcPr>
                </a:tc>
                <a:extLst>
                  <a:ext uri="{0D108BD9-81ED-4DB2-BD59-A6C34878D82A}">
                    <a16:rowId xmlns="" xmlns:a16="http://schemas.microsoft.com/office/drawing/2014/main" val="10006"/>
                  </a:ext>
                </a:extLst>
              </a:tr>
              <a:tr h="370840">
                <a:tc>
                  <a:txBody>
                    <a:bodyPr/>
                    <a:lstStyle/>
                    <a:p>
                      <a:r>
                        <a:rPr lang="en-NZ" sz="1200" dirty="0"/>
                        <a:t>5.00</a:t>
                      </a:r>
                    </a:p>
                  </a:txBody>
                  <a:tcPr>
                    <a:solidFill>
                      <a:schemeClr val="accent2">
                        <a:lumMod val="40000"/>
                        <a:lumOff val="60000"/>
                      </a:schemeClr>
                    </a:solidFill>
                  </a:tcPr>
                </a:tc>
                <a:tc>
                  <a:txBody>
                    <a:bodyPr/>
                    <a:lstStyle/>
                    <a:p>
                      <a:r>
                        <a:rPr lang="en-NZ" sz="1200" dirty="0"/>
                        <a:t>Centre closed</a:t>
                      </a:r>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closed</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closed</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closed</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closed</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closed</a:t>
                      </a:r>
                    </a:p>
                    <a:p>
                      <a:endParaRPr lang="en-NZ" sz="1200" dirty="0"/>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dirty="0"/>
                        <a:t>Centre closed</a:t>
                      </a:r>
                    </a:p>
                    <a:p>
                      <a:endParaRPr lang="en-NZ" sz="1200" dirty="0"/>
                    </a:p>
                  </a:txBody>
                  <a:tcPr>
                    <a:solidFill>
                      <a:schemeClr val="accent2">
                        <a:lumMod val="40000"/>
                        <a:lumOff val="60000"/>
                      </a:schemeClr>
                    </a:solidFill>
                  </a:tcPr>
                </a:tc>
                <a:extLst>
                  <a:ext uri="{0D108BD9-81ED-4DB2-BD59-A6C34878D82A}">
                    <a16:rowId xmlns="" xmlns:a16="http://schemas.microsoft.com/office/drawing/2014/main" val="10007"/>
                  </a:ext>
                </a:extLst>
              </a:tr>
            </a:tbl>
          </a:graphicData>
        </a:graphic>
      </p:graphicFrame>
      <p:sp>
        <p:nvSpPr>
          <p:cNvPr id="6" name="TextBox 5"/>
          <p:cNvSpPr txBox="1"/>
          <p:nvPr/>
        </p:nvSpPr>
        <p:spPr>
          <a:xfrm>
            <a:off x="1642051" y="618185"/>
            <a:ext cx="10245145" cy="1200329"/>
          </a:xfrm>
          <a:prstGeom prst="rect">
            <a:avLst/>
          </a:prstGeom>
          <a:solidFill>
            <a:schemeClr val="accent1"/>
          </a:solidFill>
          <a:ln>
            <a:solidFill>
              <a:schemeClr val="accent1"/>
            </a:solidFill>
          </a:ln>
        </p:spPr>
        <p:txBody>
          <a:bodyPr wrap="square" rtlCol="0">
            <a:spAutoFit/>
          </a:bodyPr>
          <a:lstStyle/>
          <a:p>
            <a:pPr algn="ctr"/>
            <a:r>
              <a:rPr lang="en-NZ" sz="3600" b="1" dirty="0">
                <a:solidFill>
                  <a:schemeClr val="bg1"/>
                </a:solidFill>
              </a:rPr>
              <a:t>Change of collection days &amp; Centre open hours - </a:t>
            </a:r>
            <a:r>
              <a:rPr lang="en-NZ" sz="2400" dirty="0">
                <a:solidFill>
                  <a:schemeClr val="bg1"/>
                </a:solidFill>
              </a:rPr>
              <a:t>starting Saturday 10 November </a:t>
            </a:r>
          </a:p>
        </p:txBody>
      </p:sp>
    </p:spTree>
    <p:extLst>
      <p:ext uri="{BB962C8B-B14F-4D97-AF65-F5344CB8AC3E}">
        <p14:creationId xmlns:p14="http://schemas.microsoft.com/office/powerpoint/2010/main" val="365642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1228" y="798490"/>
            <a:ext cx="8126569" cy="461665"/>
          </a:xfrm>
          <a:prstGeom prst="rect">
            <a:avLst/>
          </a:prstGeom>
          <a:solidFill>
            <a:schemeClr val="accent1"/>
          </a:solidFill>
        </p:spPr>
        <p:txBody>
          <a:bodyPr wrap="square" rtlCol="0">
            <a:spAutoFit/>
          </a:bodyPr>
          <a:lstStyle/>
          <a:p>
            <a:r>
              <a:rPr lang="en-NZ" sz="2400" b="1" dirty="0">
                <a:solidFill>
                  <a:schemeClr val="bg1"/>
                </a:solidFill>
              </a:rPr>
              <a:t>Changes in kerbside collection days – starts 13 Nov</a:t>
            </a:r>
            <a:endParaRPr lang="en-NZ" dirty="0"/>
          </a:p>
        </p:txBody>
      </p:sp>
      <p:graphicFrame>
        <p:nvGraphicFramePr>
          <p:cNvPr id="5" name="Table 4"/>
          <p:cNvGraphicFramePr>
            <a:graphicFrameLocks noGrp="1"/>
          </p:cNvGraphicFramePr>
          <p:nvPr>
            <p:extLst>
              <p:ext uri="{D42A27DB-BD31-4B8C-83A1-F6EECF244321}">
                <p14:modId xmlns:p14="http://schemas.microsoft.com/office/powerpoint/2010/main" val="2207239844"/>
              </p:ext>
            </p:extLst>
          </p:nvPr>
        </p:nvGraphicFramePr>
        <p:xfrm>
          <a:off x="3490173" y="1499089"/>
          <a:ext cx="5988677" cy="2127885"/>
        </p:xfrm>
        <a:graphic>
          <a:graphicData uri="http://schemas.openxmlformats.org/drawingml/2006/table">
            <a:tbl>
              <a:tblPr firstRow="1" bandRow="1">
                <a:tableStyleId>{5C22544A-7EE6-4342-B048-85BDC9FD1C3A}</a:tableStyleId>
              </a:tblPr>
              <a:tblGrid>
                <a:gridCol w="1815922">
                  <a:extLst>
                    <a:ext uri="{9D8B030D-6E8A-4147-A177-3AD203B41FA5}">
                      <a16:colId xmlns="" xmlns:a16="http://schemas.microsoft.com/office/drawing/2014/main" val="20000"/>
                    </a:ext>
                  </a:extLst>
                </a:gridCol>
                <a:gridCol w="1403797">
                  <a:extLst>
                    <a:ext uri="{9D8B030D-6E8A-4147-A177-3AD203B41FA5}">
                      <a16:colId xmlns="" xmlns:a16="http://schemas.microsoft.com/office/drawing/2014/main" val="20001"/>
                    </a:ext>
                  </a:extLst>
                </a:gridCol>
                <a:gridCol w="1390918">
                  <a:extLst>
                    <a:ext uri="{9D8B030D-6E8A-4147-A177-3AD203B41FA5}">
                      <a16:colId xmlns="" xmlns:a16="http://schemas.microsoft.com/office/drawing/2014/main" val="20002"/>
                    </a:ext>
                  </a:extLst>
                </a:gridCol>
                <a:gridCol w="1378040">
                  <a:extLst>
                    <a:ext uri="{9D8B030D-6E8A-4147-A177-3AD203B41FA5}">
                      <a16:colId xmlns="" xmlns:a16="http://schemas.microsoft.com/office/drawing/2014/main" val="20003"/>
                    </a:ext>
                  </a:extLst>
                </a:gridCol>
              </a:tblGrid>
              <a:tr h="370840">
                <a:tc>
                  <a:txBody>
                    <a:bodyPr/>
                    <a:lstStyle/>
                    <a:p>
                      <a:endParaRPr lang="en-NZ" dirty="0"/>
                    </a:p>
                  </a:txBody>
                  <a:tcPr/>
                </a:tc>
                <a:tc>
                  <a:txBody>
                    <a:bodyPr/>
                    <a:lstStyle/>
                    <a:p>
                      <a:r>
                        <a:rPr lang="en-NZ" dirty="0"/>
                        <a:t>Recycle</a:t>
                      </a:r>
                    </a:p>
                  </a:txBody>
                  <a:tcPr/>
                </a:tc>
                <a:tc>
                  <a:txBody>
                    <a:bodyPr/>
                    <a:lstStyle/>
                    <a:p>
                      <a:r>
                        <a:rPr lang="en-NZ" dirty="0"/>
                        <a:t>Pre-paid bags</a:t>
                      </a:r>
                    </a:p>
                  </a:txBody>
                  <a:tcPr/>
                </a:tc>
                <a:tc>
                  <a:txBody>
                    <a:bodyPr/>
                    <a:lstStyle/>
                    <a:p>
                      <a:r>
                        <a:rPr lang="en-NZ" dirty="0"/>
                        <a:t>Food waste</a:t>
                      </a:r>
                    </a:p>
                  </a:txBody>
                  <a:tcPr/>
                </a:tc>
                <a:extLst>
                  <a:ext uri="{0D108BD9-81ED-4DB2-BD59-A6C34878D82A}">
                    <a16:rowId xmlns="" xmlns:a16="http://schemas.microsoft.com/office/drawing/2014/main" val="10000"/>
                  </a:ext>
                </a:extLst>
              </a:tr>
              <a:tr h="224778">
                <a:tc>
                  <a:txBody>
                    <a:bodyPr/>
                    <a:lstStyle/>
                    <a:p>
                      <a:r>
                        <a:rPr lang="en-NZ" dirty="0"/>
                        <a:t>Tuesday</a:t>
                      </a:r>
                    </a:p>
                  </a:txBody>
                  <a:tcPr/>
                </a:tc>
                <a:tc>
                  <a:txBody>
                    <a:bodyPr/>
                    <a:lstStyle/>
                    <a:p>
                      <a:pPr algn="ctr" fontAlgn="ctr"/>
                      <a:r>
                        <a:rPr lang="en-NZ" sz="2400" b="1" i="0" u="none" strike="noStrike" dirty="0">
                          <a:solidFill>
                            <a:srgbClr val="000000"/>
                          </a:solidFill>
                          <a:effectLst/>
                          <a:latin typeface="Wingdings" panose="05000000000000000000" pitchFamily="2" charset="2"/>
                        </a:rPr>
                        <a:t>ü</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1"/>
                  </a:ext>
                </a:extLst>
              </a:tr>
              <a:tr h="370840">
                <a:tc>
                  <a:txBody>
                    <a:bodyPr/>
                    <a:lstStyle/>
                    <a:p>
                      <a:r>
                        <a:rPr lang="en-NZ" dirty="0"/>
                        <a:t>Wednesday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endParaRPr lang="en-NZ"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2"/>
                  </a:ext>
                </a:extLst>
              </a:tr>
              <a:tr h="370840">
                <a:tc>
                  <a:txBody>
                    <a:bodyPr/>
                    <a:lstStyle/>
                    <a:p>
                      <a:r>
                        <a:rPr lang="en-NZ" dirty="0"/>
                        <a:t>Thursday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3"/>
                  </a:ext>
                </a:extLst>
              </a:tr>
              <a:tr h="370840">
                <a:tc>
                  <a:txBody>
                    <a:bodyPr/>
                    <a:lstStyle/>
                    <a:p>
                      <a:r>
                        <a:rPr lang="en-NZ" dirty="0"/>
                        <a:t>Friday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800" b="1" i="0" u="none" strike="noStrike" dirty="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4"/>
                  </a:ext>
                </a:extLst>
              </a:tr>
            </a:tbl>
          </a:graphicData>
        </a:graphic>
      </p:graphicFrame>
      <p:pic>
        <p:nvPicPr>
          <p:cNvPr id="6" name="Picture 5"/>
          <p:cNvPicPr>
            <a:picLocks noChangeAspect="1"/>
          </p:cNvPicPr>
          <p:nvPr/>
        </p:nvPicPr>
        <p:blipFill rotWithShape="1">
          <a:blip r:embed="rId2"/>
          <a:srcRect l="10987" t="18764" r="28908" b="6082"/>
          <a:stretch/>
        </p:blipFill>
        <p:spPr>
          <a:xfrm>
            <a:off x="6919494" y="3865908"/>
            <a:ext cx="3847243" cy="2704565"/>
          </a:xfrm>
          <a:prstGeom prst="rect">
            <a:avLst/>
          </a:prstGeom>
        </p:spPr>
      </p:pic>
      <p:pic>
        <p:nvPicPr>
          <p:cNvPr id="7" name="Picture 6"/>
          <p:cNvPicPr>
            <a:picLocks noChangeAspect="1"/>
          </p:cNvPicPr>
          <p:nvPr/>
        </p:nvPicPr>
        <p:blipFill rotWithShape="1">
          <a:blip r:embed="rId3"/>
          <a:srcRect l="11619" t="18953" r="29859" b="7397"/>
          <a:stretch/>
        </p:blipFill>
        <p:spPr>
          <a:xfrm>
            <a:off x="2163651" y="3865908"/>
            <a:ext cx="3812147" cy="2697404"/>
          </a:xfrm>
          <a:prstGeom prst="rect">
            <a:avLst/>
          </a:prstGeom>
        </p:spPr>
      </p:pic>
    </p:spTree>
    <p:extLst>
      <p:ext uri="{BB962C8B-B14F-4D97-AF65-F5344CB8AC3E}">
        <p14:creationId xmlns:p14="http://schemas.microsoft.com/office/powerpoint/2010/main" val="113715931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1646</TotalTime>
  <Words>610</Words>
  <Application>Microsoft Office PowerPoint</Application>
  <PresentationFormat>Custom</PresentationFormat>
  <Paragraphs>148</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Contract review process:   - Growth of Raglan </vt:lpstr>
      <vt:lpstr>Contract review process:   - Growth of Raglan </vt:lpstr>
      <vt:lpstr>Contract review process:  -Food waste collections </vt:lpstr>
      <vt:lpstr>Contract review process:  -Loss of plastic markets </vt:lpstr>
      <vt:lpstr>Contract review process:  -Support required from Raglan Community Board</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Hewlett-Packard Company</dc:creator>
  <cp:lastModifiedBy>Rose Gray</cp:lastModifiedBy>
  <cp:revision>37</cp:revision>
  <dcterms:created xsi:type="dcterms:W3CDTF">2018-10-29T07:31:35Z</dcterms:created>
  <dcterms:modified xsi:type="dcterms:W3CDTF">2018-11-13T20:36:00Z</dcterms:modified>
</cp:coreProperties>
</file>